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5"/>
  </p:notesMasterIdLst>
  <p:sldIdLst>
    <p:sldId id="256" r:id="rId2"/>
    <p:sldId id="271" r:id="rId3"/>
    <p:sldId id="264" r:id="rId4"/>
    <p:sldId id="289" r:id="rId5"/>
    <p:sldId id="290" r:id="rId6"/>
    <p:sldId id="291" r:id="rId7"/>
    <p:sldId id="293" r:id="rId8"/>
    <p:sldId id="294" r:id="rId9"/>
    <p:sldId id="287" r:id="rId10"/>
    <p:sldId id="288" r:id="rId11"/>
    <p:sldId id="272" r:id="rId12"/>
    <p:sldId id="261" r:id="rId13"/>
    <p:sldId id="284" r:id="rId14"/>
    <p:sldId id="286" r:id="rId15"/>
    <p:sldId id="295" r:id="rId16"/>
    <p:sldId id="259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8" r:id="rId28"/>
    <p:sldId id="299" r:id="rId29"/>
    <p:sldId id="300" r:id="rId30"/>
    <p:sldId id="301" r:id="rId31"/>
    <p:sldId id="296" r:id="rId32"/>
    <p:sldId id="297" r:id="rId33"/>
    <p:sldId id="26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CF10C-5B0F-5DF4-5394-F3627E109689}" v="142" dt="2023-01-02T16:59:56.312"/>
    <p1510:client id="{CD4FD3D4-E227-C50A-6335-7EF527F6E343}" v="85" dt="2023-01-02T16:57:06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3"/>
    <p:restoredTop sz="84150"/>
  </p:normalViewPr>
  <p:slideViewPr>
    <p:cSldViewPr snapToGrid="0" snapToObjects="1">
      <p:cViewPr varScale="1">
        <p:scale>
          <a:sx n="107" d="100"/>
          <a:sy n="107" d="100"/>
        </p:scale>
        <p:origin x="4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5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/>
            <a:t>Experimental</a:t>
          </a:r>
          <a:r>
            <a:rPr lang="en-US" sz="3000" baseline="0" dirty="0"/>
            <a:t> planning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Workshop data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Who are we?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About this course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 err="1"/>
            <a:t>Ucloud</a:t>
          </a:r>
          <a:r>
            <a:rPr lang="en-US" sz="3000" dirty="0"/>
            <a:t> setup</a:t>
          </a:r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310692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310692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310692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310692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310692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1969243" y="2328"/>
          <a:ext cx="1220178" cy="7817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2360132" y="2328"/>
        <a:ext cx="438401" cy="781777"/>
      </dsp:txXfrm>
    </dsp:sp>
    <dsp:sp modelId="{6A5190E9-72F9-3944-A920-406897718670}">
      <dsp:nvSpPr>
        <dsp:cNvPr id="0" name=""/>
        <dsp:cNvSpPr/>
      </dsp:nvSpPr>
      <dsp:spPr>
        <a:xfrm>
          <a:off x="2935344" y="68779"/>
          <a:ext cx="5040007" cy="648875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Who are we?</a:t>
          </a:r>
          <a:endParaRPr lang="en-US" sz="3000" kern="1200" dirty="0"/>
        </a:p>
      </dsp:txBody>
      <dsp:txXfrm>
        <a:off x="3259782" y="68779"/>
        <a:ext cx="4391132" cy="648875"/>
      </dsp:txXfrm>
    </dsp:sp>
    <dsp:sp modelId="{A310E990-FC30-0546-A7DC-1281D687565F}">
      <dsp:nvSpPr>
        <dsp:cNvPr id="0" name=""/>
        <dsp:cNvSpPr/>
      </dsp:nvSpPr>
      <dsp:spPr>
        <a:xfrm>
          <a:off x="1969243" y="893554"/>
          <a:ext cx="1220178" cy="78177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2360132" y="893554"/>
        <a:ext cx="438401" cy="781777"/>
      </dsp:txXfrm>
    </dsp:sp>
    <dsp:sp modelId="{968F30C7-4BBC-F44A-8CFA-AC9EF7E04B3C}">
      <dsp:nvSpPr>
        <dsp:cNvPr id="0" name=""/>
        <dsp:cNvSpPr/>
      </dsp:nvSpPr>
      <dsp:spPr>
        <a:xfrm>
          <a:off x="2935344" y="960005"/>
          <a:ext cx="5040007" cy="648875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About this course</a:t>
          </a:r>
          <a:endParaRPr lang="en-US" sz="3000" kern="1200" dirty="0"/>
        </a:p>
      </dsp:txBody>
      <dsp:txXfrm>
        <a:off x="3259782" y="960005"/>
        <a:ext cx="4391132" cy="648875"/>
      </dsp:txXfrm>
    </dsp:sp>
    <dsp:sp modelId="{158B1752-288A-3041-9EF5-B655E7F496E9}">
      <dsp:nvSpPr>
        <dsp:cNvPr id="0" name=""/>
        <dsp:cNvSpPr/>
      </dsp:nvSpPr>
      <dsp:spPr>
        <a:xfrm>
          <a:off x="1969243" y="1784780"/>
          <a:ext cx="1220178" cy="78177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2360132" y="1784780"/>
        <a:ext cx="438401" cy="781777"/>
      </dsp:txXfrm>
    </dsp:sp>
    <dsp:sp modelId="{8E5BD4CF-FF1F-9D4E-A365-9D15F1E69304}">
      <dsp:nvSpPr>
        <dsp:cNvPr id="0" name=""/>
        <dsp:cNvSpPr/>
      </dsp:nvSpPr>
      <dsp:spPr>
        <a:xfrm>
          <a:off x="2935344" y="1851231"/>
          <a:ext cx="5040007" cy="64887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Ucloud</a:t>
          </a:r>
          <a:r>
            <a:rPr lang="en-US" sz="3000" kern="1200" dirty="0"/>
            <a:t> setup</a:t>
          </a:r>
        </a:p>
      </dsp:txBody>
      <dsp:txXfrm>
        <a:off x="3259782" y="1851231"/>
        <a:ext cx="4391132" cy="648875"/>
      </dsp:txXfrm>
    </dsp:sp>
    <dsp:sp modelId="{998CB3C9-5637-B24D-9FE2-1ECDF3F79DF4}">
      <dsp:nvSpPr>
        <dsp:cNvPr id="0" name=""/>
        <dsp:cNvSpPr/>
      </dsp:nvSpPr>
      <dsp:spPr>
        <a:xfrm>
          <a:off x="1969243" y="2676006"/>
          <a:ext cx="1220178" cy="781777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2360132" y="2676006"/>
        <a:ext cx="438401" cy="781777"/>
      </dsp:txXfrm>
    </dsp:sp>
    <dsp:sp modelId="{6054549C-8284-8E4B-BD8A-63FE764B826C}">
      <dsp:nvSpPr>
        <dsp:cNvPr id="0" name=""/>
        <dsp:cNvSpPr/>
      </dsp:nvSpPr>
      <dsp:spPr>
        <a:xfrm>
          <a:off x="2935344" y="2742457"/>
          <a:ext cx="5040007" cy="648875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Experimental</a:t>
          </a:r>
          <a:r>
            <a:rPr lang="en-US" sz="3000" kern="1200" baseline="0" dirty="0"/>
            <a:t> planning</a:t>
          </a:r>
          <a:endParaRPr lang="en-US" sz="3000" kern="1200" dirty="0"/>
        </a:p>
      </dsp:txBody>
      <dsp:txXfrm>
        <a:off x="3259782" y="2742457"/>
        <a:ext cx="4391132" cy="648875"/>
      </dsp:txXfrm>
    </dsp:sp>
    <dsp:sp modelId="{D4B2551E-C524-804D-9A36-6E8966E073FF}">
      <dsp:nvSpPr>
        <dsp:cNvPr id="0" name=""/>
        <dsp:cNvSpPr/>
      </dsp:nvSpPr>
      <dsp:spPr>
        <a:xfrm>
          <a:off x="1969243" y="3567232"/>
          <a:ext cx="1220178" cy="78177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2360132" y="3567232"/>
        <a:ext cx="438401" cy="781777"/>
      </dsp:txXfrm>
    </dsp:sp>
    <dsp:sp modelId="{5C73347B-FFA2-D640-84EB-635338F34153}">
      <dsp:nvSpPr>
        <dsp:cNvPr id="0" name=""/>
        <dsp:cNvSpPr/>
      </dsp:nvSpPr>
      <dsp:spPr>
        <a:xfrm>
          <a:off x="2935344" y="3633683"/>
          <a:ext cx="5040007" cy="648875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Workshop data</a:t>
          </a:r>
          <a:endParaRPr lang="en-US" sz="3000" kern="1200" dirty="0"/>
        </a:p>
      </dsp:txBody>
      <dsp:txXfrm>
        <a:off x="3259782" y="3633683"/>
        <a:ext cx="4391132" cy="648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1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7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15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7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8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7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4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6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9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4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1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26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9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72F8-C6D3-5840-A332-516199B5C93C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A1378-3634-1249-82F5-B6AB9ADF77E2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0A9D-5E8E-0448-955C-6C76CB9EE077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D19DE-0EF6-384D-BC69-D1763EC5900A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4A28-50C9-C543-9632-E3EC43164925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EAA3-183D-854B-A156-0873C9306C99}" type="datetime1">
              <a:rPr lang="da-DK" smtClean="0"/>
              <a:t>02-01-2023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359D-D3A3-7F4A-B1CE-6FEE995B5222}" type="datetime1">
              <a:rPr lang="da-DK" smtClean="0"/>
              <a:t>02-01-2023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9598-B2A8-A946-9A66-5672777E3C21}" type="datetime1">
              <a:rPr lang="da-DK" smtClean="0"/>
              <a:t>02-01-2023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BD0E-5A21-5C45-AECE-F633060AA8AF}" type="datetime1">
              <a:rPr lang="da-DK" smtClean="0"/>
              <a:t>02-01-2023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1D11-59CE-3645-8257-C4375BB86A8E}" type="datetime1">
              <a:rPr lang="da-DK" smtClean="0"/>
              <a:t>02-01-2023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5333-C7DA-4649-9897-AB068E3E154E}" type="datetime1">
              <a:rPr lang="da-DK" smtClean="0"/>
              <a:t>02-01-2023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AD95-158F-3040-A2AE-F57D2F454E03}" type="datetime1">
              <a:rPr lang="da-DK" smtClean="0"/>
              <a:t>02-01-2023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3/bioinformatics/btt68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early/2015/08/25/02552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www.biorxiv.org/content/early/2015/08/25/02552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54648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>
                <a:solidFill>
                  <a:srgbClr val="FFFFFF"/>
                </a:solidFill>
              </a:rPr>
              <a:t>Introduction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/>
              <a:t>About this course</a:t>
            </a:r>
            <a:endParaRPr lang="en-GB" sz="44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D74A1D-2B9E-71FB-C342-A4871C822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38177"/>
              </p:ext>
            </p:extLst>
          </p:nvPr>
        </p:nvGraphicFramePr>
        <p:xfrm>
          <a:off x="1144607" y="1676851"/>
          <a:ext cx="9733190" cy="4085686"/>
        </p:xfrm>
        <a:graphic>
          <a:graphicData uri="http://schemas.openxmlformats.org/drawingml/2006/table">
            <a:tbl>
              <a:tblPr/>
              <a:tblGrid>
                <a:gridCol w="1179325">
                  <a:extLst>
                    <a:ext uri="{9D8B030D-6E8A-4147-A177-3AD203B41FA5}">
                      <a16:colId xmlns:a16="http://schemas.microsoft.com/office/drawing/2014/main" val="1168676547"/>
                    </a:ext>
                  </a:extLst>
                </a:gridCol>
                <a:gridCol w="3046586">
                  <a:extLst>
                    <a:ext uri="{9D8B030D-6E8A-4147-A177-3AD203B41FA5}">
                      <a16:colId xmlns:a16="http://schemas.microsoft.com/office/drawing/2014/main" val="2325575113"/>
                    </a:ext>
                  </a:extLst>
                </a:gridCol>
                <a:gridCol w="1179325">
                  <a:extLst>
                    <a:ext uri="{9D8B030D-6E8A-4147-A177-3AD203B41FA5}">
                      <a16:colId xmlns:a16="http://schemas.microsoft.com/office/drawing/2014/main" val="3429789623"/>
                    </a:ext>
                  </a:extLst>
                </a:gridCol>
                <a:gridCol w="4327954">
                  <a:extLst>
                    <a:ext uri="{9D8B030D-6E8A-4147-A177-3AD203B41FA5}">
                      <a16:colId xmlns:a16="http://schemas.microsoft.com/office/drawing/2014/main" val="2486192187"/>
                    </a:ext>
                  </a:extLst>
                </a:gridCol>
              </a:tblGrid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499148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 and Setup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Differential Expression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59154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10:00-10:30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planning 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35640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10:45-12:00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 visualization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432563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10:45-11:15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Preprocessing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19294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11:15-12:00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explanation and RNAseq count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13:00-13:30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38745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13:30-14:30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Annotatation and Overrepresentation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18220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13:00-14:30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 normalization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243477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14:45-15:45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Scoring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91791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Exploratory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Workflow summary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498180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3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3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3200" dirty="0"/>
              <a:t>Your teachers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Thilde</a:t>
            </a:r>
            <a:r>
              <a:rPr lang="en-GB" dirty="0"/>
              <a:t> </a:t>
            </a:r>
            <a:r>
              <a:rPr lang="en-GB" dirty="0" err="1"/>
              <a:t>Terkelsen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 err="1"/>
              <a:t>Henrike</a:t>
            </a:r>
            <a:r>
              <a:rPr lang="en-GB" dirty="0"/>
              <a:t> </a:t>
            </a:r>
            <a:r>
              <a:rPr lang="en-GB" dirty="0" err="1"/>
              <a:t>Zschach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/>
              <a:t>Jose Alejandro Romero Herrera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Jennifer Bartell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Adrija</a:t>
            </a:r>
            <a:r>
              <a:rPr lang="en-GB" dirty="0"/>
              <a:t> </a:t>
            </a:r>
            <a:r>
              <a:rPr lang="en-GB" dirty="0" err="1"/>
              <a:t>Kalvisa</a:t>
            </a:r>
            <a:r>
              <a:rPr lang="en-GB" dirty="0"/>
              <a:t> (</a:t>
            </a:r>
            <a:r>
              <a:rPr lang="en-GB" dirty="0" err="1"/>
              <a:t>reNew</a:t>
            </a:r>
            <a:r>
              <a:rPr lang="en-GB" dirty="0"/>
              <a:t>/CPR)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pic>
        <p:nvPicPr>
          <p:cNvPr id="18434" name="Picture 2" descr="Thilde">
            <a:extLst>
              <a:ext uri="{FF2B5EF4-FFF2-40B4-BE49-F238E27FC236}">
                <a16:creationId xmlns:a16="http://schemas.microsoft.com/office/drawing/2014/main" id="{7614F8A2-F2C3-18AA-15A8-7A1D087A2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8" t="477" r="20328" b="23564"/>
          <a:stretch/>
        </p:blipFill>
        <p:spPr bwMode="auto">
          <a:xfrm>
            <a:off x="7507898" y="1395622"/>
            <a:ext cx="16076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639C64E-673F-5D17-D2A1-B611C0C0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12962" r="38771" b="31493"/>
          <a:stretch/>
        </p:blipFill>
        <p:spPr bwMode="auto">
          <a:xfrm>
            <a:off x="9602604" y="1395622"/>
            <a:ext cx="15740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45F3CAF1-BF4C-9491-5097-471B0113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15851" r="33852" b="22584"/>
          <a:stretch/>
        </p:blipFill>
        <p:spPr bwMode="auto">
          <a:xfrm>
            <a:off x="8349050" y="3486080"/>
            <a:ext cx="16828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4CA20A7D-8041-2A5F-3B97-5F1B6D42A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2886" r="22058" b="16020"/>
          <a:stretch/>
        </p:blipFill>
        <p:spPr bwMode="auto">
          <a:xfrm>
            <a:off x="6595232" y="3486080"/>
            <a:ext cx="132107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drija Kalvisa">
            <a:extLst>
              <a:ext uri="{FF2B5EF4-FFF2-40B4-BE49-F238E27FC236}">
                <a16:creationId xmlns:a16="http://schemas.microsoft.com/office/drawing/2014/main" id="{3A6D2AE9-4B78-CB22-7424-D8951B79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r="10687"/>
          <a:stretch/>
        </p:blipFill>
        <p:spPr bwMode="auto">
          <a:xfrm>
            <a:off x="10446922" y="3486080"/>
            <a:ext cx="14595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7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Highly secure platform for interactive high-performance computing </a:t>
            </a:r>
          </a:p>
          <a:p>
            <a:r>
              <a:rPr lang="en-GB" dirty="0"/>
              <a:t>You should have been added to the Bulk </a:t>
            </a:r>
            <a:r>
              <a:rPr lang="en-GB" dirty="0" err="1"/>
              <a:t>RNAseq</a:t>
            </a:r>
            <a:r>
              <a:rPr lang="en-GB" dirty="0"/>
              <a:t> workshop project</a:t>
            </a:r>
          </a:p>
          <a:p>
            <a:r>
              <a:rPr lang="en-GB" dirty="0"/>
              <a:t>We will use </a:t>
            </a:r>
            <a:r>
              <a:rPr lang="en-GB" dirty="0" err="1"/>
              <a:t>Rstudio</a:t>
            </a:r>
            <a:r>
              <a:rPr lang="en-GB" dirty="0"/>
              <a:t> inside </a:t>
            </a:r>
            <a:r>
              <a:rPr lang="en-GB" dirty="0" err="1"/>
              <a:t>Ucloud</a:t>
            </a:r>
            <a:endParaRPr lang="en-GB" dirty="0"/>
          </a:p>
          <a:p>
            <a:endParaRPr lang="en-GB" dirty="0"/>
          </a:p>
          <a:p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FA7E90-5F39-4719-0A64-C657E94F4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42" y="3546002"/>
            <a:ext cx="5085277" cy="3175473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7DB7D81-F320-6864-FA3E-279FD3CA7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277" y="3631347"/>
            <a:ext cx="6638175" cy="21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8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start the app, click on the app and import the specified parameters</a:t>
            </a:r>
          </a:p>
          <a:p>
            <a:endParaRPr lang="en-GB" dirty="0"/>
          </a:p>
          <a:p>
            <a:r>
              <a:rPr lang="en-GB" dirty="0"/>
              <a:t>When ready, click on submit</a:t>
            </a:r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13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401B48B-DAF8-B138-1E0C-4979553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57" y="3201454"/>
            <a:ext cx="2341883" cy="33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6E0748-180D-11F0-FEC8-D99888695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810" y="3358105"/>
            <a:ext cx="6033648" cy="34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2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get now a screen like this. Click on open interface!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14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6DAB67E-7A5A-9FD0-0AAC-F4C004C5EABD}"/>
              </a:ext>
            </a:extLst>
          </p:cNvPr>
          <p:cNvSpPr/>
          <p:nvPr/>
        </p:nvSpPr>
        <p:spPr>
          <a:xfrm rot="10800000">
            <a:off x="9564658" y="2561955"/>
            <a:ext cx="1139253" cy="12931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B2BAD3-658A-1CC1-A232-463024FD6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933" y="2439730"/>
            <a:ext cx="8217725" cy="44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4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600" dirty="0"/>
              <a:t>Let’s do it together!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15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K" b="1" dirty="0"/>
              <a:t>Special considerations </a:t>
            </a:r>
            <a:r>
              <a:rPr lang="en-DK" dirty="0"/>
              <a:t>to account for before an RNAseq experiment.</a:t>
            </a:r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r>
              <a:rPr lang="en-GB" dirty="0"/>
              <a:t>Ignoring them will greatly </a:t>
            </a:r>
            <a:r>
              <a:rPr lang="en-GB" b="1" dirty="0"/>
              <a:t>affect the quality </a:t>
            </a:r>
            <a:r>
              <a:rPr lang="en-GB" dirty="0"/>
              <a:t>of your analysis.</a:t>
            </a:r>
          </a:p>
          <a:p>
            <a:pPr marL="0" indent="0">
              <a:buNone/>
            </a:pPr>
            <a:endParaRPr lang="en-DK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Proper experiment </a:t>
            </a:r>
            <a:r>
              <a:rPr lang="en-GB" sz="2800" b="1" dirty="0"/>
              <a:t>controls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Number and type of </a:t>
            </a:r>
            <a:r>
              <a:rPr lang="en-GB" sz="2800" b="1" dirty="0"/>
              <a:t>replicates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Issues related to </a:t>
            </a:r>
            <a:r>
              <a:rPr lang="en-GB" sz="2800" b="1" dirty="0"/>
              <a:t>confounding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Addressing </a:t>
            </a:r>
            <a:r>
              <a:rPr lang="en-GB" sz="2800" b="1" dirty="0"/>
              <a:t>batch effects</a:t>
            </a:r>
            <a:endParaRPr lang="en-GB" sz="2800" dirty="0"/>
          </a:p>
          <a:p>
            <a:pPr marL="971550" lvl="1" indent="-514350">
              <a:buFont typeface="+mj-lt"/>
              <a:buAutoNum type="arabicPeriod"/>
            </a:pP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790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Minimize the effect of irrelevant variables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Control deviations that might influence outcomes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Types of controls:</a:t>
            </a:r>
          </a:p>
          <a:p>
            <a:pPr lvl="1"/>
            <a:r>
              <a:rPr lang="en-GB" b="1" dirty="0"/>
              <a:t>Positive:</a:t>
            </a:r>
            <a:r>
              <a:rPr lang="en-GB" dirty="0"/>
              <a:t> samples that receive a treatment with a known result</a:t>
            </a:r>
          </a:p>
          <a:p>
            <a:pPr lvl="1"/>
            <a:r>
              <a:rPr lang="en-GB" b="1" dirty="0"/>
              <a:t>Negative: </a:t>
            </a:r>
            <a:r>
              <a:rPr lang="en-GB" dirty="0"/>
              <a:t>samples where no response is expected</a:t>
            </a:r>
            <a:br>
              <a:rPr lang="en-GB" dirty="0"/>
            </a:br>
            <a:endParaRPr lang="en-DK" dirty="0"/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413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controls. Examples</a:t>
            </a:r>
            <a:endParaRPr lang="en-GB" sz="3200" dirty="0"/>
          </a:p>
        </p:txBody>
      </p:sp>
      <p:pic>
        <p:nvPicPr>
          <p:cNvPr id="2050" name="Picture 2" descr="COVID-19 Antigen Rapid Test Kit - JOYSBIO Biotechnology">
            <a:extLst>
              <a:ext uri="{FF2B5EF4-FFF2-40B4-BE49-F238E27FC236}">
                <a16:creationId xmlns:a16="http://schemas.microsoft.com/office/drawing/2014/main" id="{F07CD2E8-FD9B-9286-A033-F4F77FF5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6" y="3279612"/>
            <a:ext cx="4475470" cy="3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0398D-D0ED-61AC-83A8-6A07E444DB98}"/>
              </a:ext>
            </a:extLst>
          </p:cNvPr>
          <p:cNvSpPr txBox="1"/>
          <p:nvPr/>
        </p:nvSpPr>
        <p:spPr>
          <a:xfrm>
            <a:off x="1068779" y="2879502"/>
            <a:ext cx="3053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Covid tests: Positive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0437A-19B0-0889-6224-DFF64A330680}"/>
              </a:ext>
            </a:extLst>
          </p:cNvPr>
          <p:cNvSpPr txBox="1"/>
          <p:nvPr/>
        </p:nvSpPr>
        <p:spPr>
          <a:xfrm>
            <a:off x="7149439" y="2879502"/>
            <a:ext cx="356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Gene knockout: negative control</a:t>
            </a:r>
          </a:p>
        </p:txBody>
      </p:sp>
      <p:pic>
        <p:nvPicPr>
          <p:cNvPr id="2054" name="Picture 6" descr="science, virus, Cell, education, Biology icon">
            <a:extLst>
              <a:ext uri="{FF2B5EF4-FFF2-40B4-BE49-F238E27FC236}">
                <a16:creationId xmlns:a16="http://schemas.microsoft.com/office/drawing/2014/main" id="{C5D66584-84C2-10E6-50EC-AFB1874D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25" y="4339102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37BD15D4-0868-E254-0F3B-4A02D575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16" y="333572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cience, virus, Cell, education, Biology icon">
            <a:extLst>
              <a:ext uri="{FF2B5EF4-FFF2-40B4-BE49-F238E27FC236}">
                <a16:creationId xmlns:a16="http://schemas.microsoft.com/office/drawing/2014/main" id="{E9D94DAE-2BC6-55C8-BF04-876F4D7D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249" y="4333489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9AE0BF34-2CFF-5626-4B05-BB72D977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19" y="330358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7E59C-4B87-53B4-5EB8-74020021A9A3}"/>
              </a:ext>
            </a:extLst>
          </p:cNvPr>
          <p:cNvSpPr txBox="1"/>
          <p:nvPr/>
        </p:nvSpPr>
        <p:spPr>
          <a:xfrm>
            <a:off x="9681367" y="3393723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CRISPR knockout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EB861-3B22-38CA-DAFB-856495495BBC}"/>
              </a:ext>
            </a:extLst>
          </p:cNvPr>
          <p:cNvSpPr txBox="1"/>
          <p:nvPr/>
        </p:nvSpPr>
        <p:spPr>
          <a:xfrm>
            <a:off x="7012725" y="3427443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4858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Needed to account for variation between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E8CE2-071C-471B-C0A7-E03C9AA7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40" y="3188865"/>
            <a:ext cx="7145927" cy="33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46E0-DB58-F788-1B97-3AACFEB314FA}"/>
              </a:ext>
            </a:extLst>
          </p:cNvPr>
          <p:cNvSpPr txBox="1"/>
          <p:nvPr/>
        </p:nvSpPr>
        <p:spPr>
          <a:xfrm>
            <a:off x="1579418" y="4203866"/>
            <a:ext cx="110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Types: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6CC0AF-EAB0-843D-545C-D53AC13E60A6}"/>
              </a:ext>
            </a:extLst>
          </p:cNvPr>
          <p:cNvSpPr/>
          <p:nvPr/>
        </p:nvSpPr>
        <p:spPr>
          <a:xfrm>
            <a:off x="6096000" y="3051958"/>
            <a:ext cx="4277567" cy="366951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66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099F-05DC-9449-BF4E-C586BBFE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233001"/>
              </p:ext>
            </p:extLst>
          </p:nvPr>
        </p:nvGraphicFramePr>
        <p:xfrm>
          <a:off x="838200" y="1825625"/>
          <a:ext cx="99445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3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More biological replicates equals to: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better estimates of biological variation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precise estimates of the mean expression levels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accurate </a:t>
            </a:r>
            <a:r>
              <a:rPr lang="en-GB" sz="2800" dirty="0" err="1"/>
              <a:t>modeling</a:t>
            </a:r>
            <a:r>
              <a:rPr lang="en-GB" sz="2800" dirty="0"/>
              <a:t> of our data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identification of more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31366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AutoNum type="arabicPeriod" startAt="2"/>
            </a:pPr>
            <a:r>
              <a:rPr lang="en-GB" sz="3200" dirty="0"/>
              <a:t>Number and type of </a:t>
            </a:r>
            <a:r>
              <a:rPr lang="en-GB" sz="3200" b="1" dirty="0"/>
              <a:t>replicates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biological replicates </a:t>
            </a:r>
            <a:r>
              <a:rPr lang="en-GB" b="1" dirty="0"/>
              <a:t>&gt;</a:t>
            </a:r>
            <a:r>
              <a:rPr lang="en-GB" dirty="0"/>
              <a:t> sequencing depth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Depends on your experiment though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replicates </a:t>
            </a:r>
            <a:r>
              <a:rPr lang="en-GB" b="1" dirty="0"/>
              <a:t>=</a:t>
            </a:r>
            <a:r>
              <a:rPr lang="en-GB" dirty="0"/>
              <a:t> more differentially expressed genes </a:t>
            </a:r>
            <a:r>
              <a:rPr lang="en-GB" b="1" dirty="0"/>
              <a:t>with greater confidence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F9AD40-D342-9A17-588D-D17E9702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08" y="2086568"/>
            <a:ext cx="5101139" cy="39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684B1-D043-6F66-1E3F-97F1F894D0FB}"/>
              </a:ext>
            </a:extLst>
          </p:cNvPr>
          <p:cNvSpPr txBox="1"/>
          <p:nvPr/>
        </p:nvSpPr>
        <p:spPr>
          <a:xfrm>
            <a:off x="5043056" y="635214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Liu, Y., et al., Bioinformatics (2014) </a:t>
            </a:r>
            <a:r>
              <a:rPr lang="en-GB" b="1" i="1" u="none" strike="noStrike" dirty="0">
                <a:effectLst/>
                <a:latin typeface="Roboto" panose="02000000000000000000" pitchFamily="2" charset="0"/>
                <a:hlinkClick r:id="rId4"/>
              </a:rPr>
              <a:t>30</a:t>
            </a:r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(3): 301–304</a:t>
            </a:r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</a:t>
            </a:r>
            <a:endParaRPr lang="en-GB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Avoid situations where we </a:t>
            </a:r>
            <a:r>
              <a:rPr lang="en-GB" b="1" dirty="0"/>
              <a:t>cannot distinguish the separate effects of two different sources of variation</a:t>
            </a:r>
            <a:r>
              <a:rPr lang="en-GB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C8F7B3-CB27-EEE9-D4F8-3AB2AA0B9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6"/>
          <a:stretch/>
        </p:blipFill>
        <p:spPr bwMode="auto">
          <a:xfrm>
            <a:off x="1481612" y="4488872"/>
            <a:ext cx="8707417" cy="12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ECA27-CF9E-9AF3-A0EC-F9C1510939F6}"/>
              </a:ext>
            </a:extLst>
          </p:cNvPr>
          <p:cNvSpPr txBox="1"/>
          <p:nvPr/>
        </p:nvSpPr>
        <p:spPr>
          <a:xfrm>
            <a:off x="2994298" y="5918725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Male mice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4097F-92C7-6AE8-2AB2-B4A72B1421E0}"/>
              </a:ext>
            </a:extLst>
          </p:cNvPr>
          <p:cNvSpPr txBox="1"/>
          <p:nvPr/>
        </p:nvSpPr>
        <p:spPr>
          <a:xfrm>
            <a:off x="7579967" y="5918725"/>
            <a:ext cx="176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Female mice</a:t>
            </a:r>
          </a:p>
        </p:txBody>
      </p:sp>
    </p:spTree>
    <p:extLst>
      <p:ext uri="{BB962C8B-B14F-4D97-AF65-F5344CB8AC3E}">
        <p14:creationId xmlns:p14="http://schemas.microsoft.com/office/powerpoint/2010/main" val="33656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  <p:bldP spid="10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confounding. </a:t>
            </a:r>
            <a:r>
              <a:rPr lang="en-GB" sz="3200" dirty="0"/>
              <a:t>How to avoid: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Subjects and conditions </a:t>
            </a:r>
            <a:r>
              <a:rPr lang="en-GB" sz="2800" b="1" dirty="0"/>
              <a:t>are the same</a:t>
            </a:r>
          </a:p>
          <a:p>
            <a:pPr lvl="1"/>
            <a:r>
              <a:rPr lang="en-GB" sz="2800" b="1" dirty="0"/>
              <a:t>Split equally </a:t>
            </a:r>
            <a:r>
              <a:rPr lang="en-GB" sz="2800" dirty="0"/>
              <a:t>between groups of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C44B01-9573-28E1-836C-019AE5D45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/>
          <a:stretch/>
        </p:blipFill>
        <p:spPr bwMode="auto">
          <a:xfrm>
            <a:off x="1655206" y="4563561"/>
            <a:ext cx="8762011" cy="131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24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Unwanted variance as consequence of technical issues such as sample collection, storage, experimental protocol, etc.</a:t>
            </a:r>
            <a:endParaRPr lang="en-GB"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87BBA8-293A-05ED-FFB8-BC5568A3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63" y="3498406"/>
            <a:ext cx="7109856" cy="3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610600" y="3816628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98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DON’Ts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confound by processing batch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use different reagents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days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locations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mix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990403" y="2019300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23C69A-9454-8A0C-87D9-51759380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29" y="2775982"/>
            <a:ext cx="3523978" cy="33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560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split replicates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a balance design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include batch information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consult a bioinformatician!</a:t>
            </a:r>
            <a:endParaRPr lang="en-GB" b="1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AA0856E-C5BB-9179-0D23-20811E0768AF}"/>
              </a:ext>
            </a:extLst>
          </p:cNvPr>
          <p:cNvSpPr/>
          <p:nvPr/>
        </p:nvSpPr>
        <p:spPr>
          <a:xfrm>
            <a:off x="9099706" y="3201421"/>
            <a:ext cx="367364" cy="5248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67790B-7154-7D44-04CB-2D5EDFE98FBB}"/>
              </a:ext>
            </a:extLst>
          </p:cNvPr>
          <p:cNvSpPr/>
          <p:nvPr/>
        </p:nvSpPr>
        <p:spPr>
          <a:xfrm>
            <a:off x="7633408" y="21275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619B-A35E-B823-4371-79AA0373A5E4}"/>
              </a:ext>
            </a:extLst>
          </p:cNvPr>
          <p:cNvSpPr/>
          <p:nvPr/>
        </p:nvSpPr>
        <p:spPr>
          <a:xfrm>
            <a:off x="7453408" y="24599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9E32E-BC87-DD2F-7FDC-0C2DBABD54C1}"/>
              </a:ext>
            </a:extLst>
          </p:cNvPr>
          <p:cNvSpPr/>
          <p:nvPr/>
        </p:nvSpPr>
        <p:spPr>
          <a:xfrm>
            <a:off x="7796250" y="23824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58F2E-D66F-F790-8A5F-AD0540DEA038}"/>
              </a:ext>
            </a:extLst>
          </p:cNvPr>
          <p:cNvSpPr/>
          <p:nvPr/>
        </p:nvSpPr>
        <p:spPr>
          <a:xfrm>
            <a:off x="7725052" y="262603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35596-DC3D-FCA0-147E-C0BD0C6074D5}"/>
              </a:ext>
            </a:extLst>
          </p:cNvPr>
          <p:cNvSpPr txBox="1"/>
          <p:nvPr/>
        </p:nvSpPr>
        <p:spPr>
          <a:xfrm>
            <a:off x="7167217" y="1397629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  <a:endParaRPr lang="en-D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316E68-50DB-2DCA-87B6-A7887A46A7F2}"/>
              </a:ext>
            </a:extLst>
          </p:cNvPr>
          <p:cNvSpPr/>
          <p:nvPr/>
        </p:nvSpPr>
        <p:spPr>
          <a:xfrm>
            <a:off x="7197208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836E50-7F34-1C64-7985-FC5502DC9206}"/>
              </a:ext>
            </a:extLst>
          </p:cNvPr>
          <p:cNvSpPr/>
          <p:nvPr/>
        </p:nvSpPr>
        <p:spPr>
          <a:xfrm>
            <a:off x="9081843" y="209995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8953B7-E8C6-869A-9D66-F50853B3A255}"/>
              </a:ext>
            </a:extLst>
          </p:cNvPr>
          <p:cNvSpPr/>
          <p:nvPr/>
        </p:nvSpPr>
        <p:spPr>
          <a:xfrm>
            <a:off x="8975265" y="2394606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FA4214-5B2B-A2D2-4EB6-9E338DA26368}"/>
              </a:ext>
            </a:extLst>
          </p:cNvPr>
          <p:cNvSpPr/>
          <p:nvPr/>
        </p:nvSpPr>
        <p:spPr>
          <a:xfrm>
            <a:off x="9420293" y="2229699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65A94-2593-A72D-D54D-A1787F023026}"/>
              </a:ext>
            </a:extLst>
          </p:cNvPr>
          <p:cNvSpPr/>
          <p:nvPr/>
        </p:nvSpPr>
        <p:spPr>
          <a:xfrm>
            <a:off x="9327925" y="2607785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429E6-6957-3AD3-A64C-37FD8BE981AC}"/>
              </a:ext>
            </a:extLst>
          </p:cNvPr>
          <p:cNvSpPr txBox="1"/>
          <p:nvPr/>
        </p:nvSpPr>
        <p:spPr>
          <a:xfrm>
            <a:off x="8743934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4CF401-D92C-EB33-CAB1-952ACBE09478}"/>
              </a:ext>
            </a:extLst>
          </p:cNvPr>
          <p:cNvSpPr/>
          <p:nvPr/>
        </p:nvSpPr>
        <p:spPr>
          <a:xfrm>
            <a:off x="8726481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5748E22-93B0-0FA4-8CA1-FC20CCA8D4A7}"/>
              </a:ext>
            </a:extLst>
          </p:cNvPr>
          <p:cNvSpPr/>
          <p:nvPr/>
        </p:nvSpPr>
        <p:spPr>
          <a:xfrm>
            <a:off x="10584208" y="2044752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83161130-2035-264A-53FC-382B9C5734FE}"/>
              </a:ext>
            </a:extLst>
          </p:cNvPr>
          <p:cNvSpPr/>
          <p:nvPr/>
        </p:nvSpPr>
        <p:spPr>
          <a:xfrm>
            <a:off x="1064956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5893C557-88EC-CAB9-8758-36BC29C55D5E}"/>
              </a:ext>
            </a:extLst>
          </p:cNvPr>
          <p:cNvSpPr/>
          <p:nvPr/>
        </p:nvSpPr>
        <p:spPr>
          <a:xfrm>
            <a:off x="10800153" y="2207905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9785C67-DBC6-7272-F814-D5CEB9E30358}"/>
              </a:ext>
            </a:extLst>
          </p:cNvPr>
          <p:cNvSpPr/>
          <p:nvPr/>
        </p:nvSpPr>
        <p:spPr>
          <a:xfrm>
            <a:off x="1093731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8D3D2-8366-21CA-70DF-2B05143F7902}"/>
              </a:ext>
            </a:extLst>
          </p:cNvPr>
          <p:cNvSpPr txBox="1"/>
          <p:nvPr/>
        </p:nvSpPr>
        <p:spPr>
          <a:xfrm>
            <a:off x="10309445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1DA9B1-2758-6693-B21D-8B22B481FE86}"/>
              </a:ext>
            </a:extLst>
          </p:cNvPr>
          <p:cNvSpPr/>
          <p:nvPr/>
        </p:nvSpPr>
        <p:spPr>
          <a:xfrm>
            <a:off x="10289569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6D70F4-C79E-957A-2DBC-EBB0C87AEEC8}"/>
              </a:ext>
            </a:extLst>
          </p:cNvPr>
          <p:cNvSpPr/>
          <p:nvPr/>
        </p:nvSpPr>
        <p:spPr>
          <a:xfrm>
            <a:off x="7976250" y="4552272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8F7437-A762-89E6-3CFE-89C6689495E3}"/>
              </a:ext>
            </a:extLst>
          </p:cNvPr>
          <p:cNvSpPr/>
          <p:nvPr/>
        </p:nvSpPr>
        <p:spPr>
          <a:xfrm>
            <a:off x="7653997" y="4869845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1ED9E7-0FEA-E9E6-6ECC-02ACAC8E16A0}"/>
              </a:ext>
            </a:extLst>
          </p:cNvPr>
          <p:cNvSpPr/>
          <p:nvPr/>
        </p:nvSpPr>
        <p:spPr>
          <a:xfrm>
            <a:off x="10040037" y="483505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88A2FA-1B46-454F-A478-9CF63C152DC6}"/>
              </a:ext>
            </a:extLst>
          </p:cNvPr>
          <p:cNvSpPr/>
          <p:nvPr/>
        </p:nvSpPr>
        <p:spPr>
          <a:xfrm>
            <a:off x="10739569" y="520149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21440F-4092-61D0-FAD0-9561381898DE}"/>
              </a:ext>
            </a:extLst>
          </p:cNvPr>
          <p:cNvSpPr/>
          <p:nvPr/>
        </p:nvSpPr>
        <p:spPr>
          <a:xfrm>
            <a:off x="7397797" y="4354447"/>
            <a:ext cx="1440000" cy="1440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97D087-7952-D12D-0F00-E53AA95288AE}"/>
              </a:ext>
            </a:extLst>
          </p:cNvPr>
          <p:cNvSpPr/>
          <p:nvPr/>
        </p:nvSpPr>
        <p:spPr>
          <a:xfrm>
            <a:off x="10846373" y="4813145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BA6F769-AF2D-ABC1-6FC5-0DC52A5F150A}"/>
              </a:ext>
            </a:extLst>
          </p:cNvPr>
          <p:cNvSpPr/>
          <p:nvPr/>
        </p:nvSpPr>
        <p:spPr>
          <a:xfrm>
            <a:off x="10445686" y="4974782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8147AF5-632B-C8D3-7B61-E5236810B373}"/>
              </a:ext>
            </a:extLst>
          </p:cNvPr>
          <p:cNvSpPr/>
          <p:nvPr/>
        </p:nvSpPr>
        <p:spPr>
          <a:xfrm>
            <a:off x="8163581" y="4961621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5F514C-2AF9-E59F-E34E-3520D77F994D}"/>
              </a:ext>
            </a:extLst>
          </p:cNvPr>
          <p:cNvSpPr/>
          <p:nvPr/>
        </p:nvSpPr>
        <p:spPr>
          <a:xfrm>
            <a:off x="7952463" y="5339707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98340E-5A94-C27D-807D-E93FEF922B31}"/>
              </a:ext>
            </a:extLst>
          </p:cNvPr>
          <p:cNvSpPr/>
          <p:nvPr/>
        </p:nvSpPr>
        <p:spPr>
          <a:xfrm>
            <a:off x="9825848" y="4329845"/>
            <a:ext cx="1440000" cy="144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3E1E8C8A-DEE8-FFDC-8056-2E90DA5467B1}"/>
              </a:ext>
            </a:extLst>
          </p:cNvPr>
          <p:cNvSpPr/>
          <p:nvPr/>
        </p:nvSpPr>
        <p:spPr>
          <a:xfrm>
            <a:off x="7847932" y="4993145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52FCF60F-08A6-6D10-2B0B-36D3BD2155F3}"/>
              </a:ext>
            </a:extLst>
          </p:cNvPr>
          <p:cNvSpPr/>
          <p:nvPr/>
        </p:nvSpPr>
        <p:spPr>
          <a:xfrm>
            <a:off x="8345939" y="4686498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2DEED98-DDCD-A1C7-539F-B9FE80693D31}"/>
              </a:ext>
            </a:extLst>
          </p:cNvPr>
          <p:cNvSpPr/>
          <p:nvPr/>
        </p:nvSpPr>
        <p:spPr>
          <a:xfrm>
            <a:off x="10073460" y="5184871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12FC6718-9FC6-A9EB-CD7C-AC6914D88D81}"/>
              </a:ext>
            </a:extLst>
          </p:cNvPr>
          <p:cNvSpPr/>
          <p:nvPr/>
        </p:nvSpPr>
        <p:spPr>
          <a:xfrm>
            <a:off x="10584208" y="4539720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64FF4-0AA2-F400-7E5E-D637E05C115D}"/>
              </a:ext>
            </a:extLst>
          </p:cNvPr>
          <p:cNvSpPr txBox="1"/>
          <p:nvPr/>
        </p:nvSpPr>
        <p:spPr>
          <a:xfrm>
            <a:off x="7504015" y="372622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  <a:endParaRPr lang="en-DK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BA7D86-1025-6B80-73EF-239EE97E5BA1}"/>
              </a:ext>
            </a:extLst>
          </p:cNvPr>
          <p:cNvSpPr txBox="1"/>
          <p:nvPr/>
        </p:nvSpPr>
        <p:spPr>
          <a:xfrm>
            <a:off x="9951816" y="3699199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08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2" grpId="0" animBg="1"/>
      <p:bldP spid="13" grpId="0" animBg="1"/>
      <p:bldP spid="14" grpId="0" animBg="1"/>
      <p:bldP spid="21" grpId="0"/>
      <p:bldP spid="26" grpId="0" animBg="1"/>
      <p:bldP spid="11" grpId="0" animBg="1"/>
      <p:bldP spid="15" grpId="0" animBg="1"/>
      <p:bldP spid="16" grpId="0" animBg="1"/>
      <p:bldP spid="17" grpId="0" animBg="1"/>
      <p:bldP spid="22" grpId="0"/>
      <p:bldP spid="27" grpId="0" animBg="1"/>
      <p:bldP spid="2" grpId="0" animBg="1"/>
      <p:bldP spid="18" grpId="0" animBg="1"/>
      <p:bldP spid="19" grpId="0" animBg="1"/>
      <p:bldP spid="20" grpId="0" animBg="1"/>
      <p:bldP spid="23" grpId="0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107" y="3057230"/>
            <a:ext cx="7963787" cy="745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Why is experimental planning important?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24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084" y="2569904"/>
            <a:ext cx="8389089" cy="1888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a control? </a:t>
            </a:r>
            <a:endParaRPr lang="en-US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3600" dirty="0">
                <a:cs typeface="Calibri"/>
              </a:rPr>
              <a:t>And why do we need it?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76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223" y="2711672"/>
            <a:ext cx="8389089" cy="1888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a technical replicate?</a:t>
            </a:r>
            <a:endParaRPr lang="en-US" dirty="0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a biological replicate?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435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373CD0-416B-56C8-F2A3-AF215DCB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 err="1"/>
              <a:t>Center</a:t>
            </a:r>
            <a:r>
              <a:rPr lang="en-GB" sz="3200" dirty="0"/>
              <a:t> for Health Data Science (</a:t>
            </a:r>
            <a:r>
              <a:rPr lang="en-GB" sz="3200" dirty="0" err="1"/>
              <a:t>HeaDS</a:t>
            </a:r>
            <a:r>
              <a:rPr lang="en-GB" sz="3200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fontAlgn="base"/>
            <a:r>
              <a:rPr lang="en-GB" dirty="0"/>
              <a:t>The Data Lab</a:t>
            </a:r>
          </a:p>
          <a:p>
            <a:pPr lvl="1" fontAlgn="base"/>
            <a:r>
              <a:rPr lang="en-GB" dirty="0"/>
              <a:t>Provides data science support for all research groups at SUND</a:t>
            </a:r>
          </a:p>
          <a:p>
            <a:pPr lvl="1" fontAlgn="base"/>
            <a:r>
              <a:rPr lang="en-GB" dirty="0"/>
              <a:t>Organizes workshops/seminars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Research Units</a:t>
            </a:r>
          </a:p>
          <a:p>
            <a:pPr lvl="1" fontAlgn="base"/>
            <a:r>
              <a:rPr lang="en-GB" dirty="0"/>
              <a:t>work on different areas and topics within the field of health data science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Sandbox</a:t>
            </a:r>
          </a:p>
          <a:p>
            <a:pPr lvl="1" fontAlgn="base"/>
            <a:r>
              <a:rPr lang="en-GB" dirty="0"/>
              <a:t>Facilitating training and use of bioinformatic tools in data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0AF26-1475-6F91-BBA5-A0047BD4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91" y="56525"/>
            <a:ext cx="2560009" cy="2560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C0C58-172B-5DCF-7FBA-58103B31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62" y="5321507"/>
            <a:ext cx="607369" cy="6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FBBA-26B9-BB9E-CF0A-2448662F5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223" y="2711672"/>
            <a:ext cx="8389089" cy="1888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cs typeface="Calibri"/>
              </a:rPr>
              <a:t>What is confounding?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58A-A6F8-EFAB-5866-CBD99906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9686D7-5CC9-97B1-CFF6-A2F3292ED091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07B7B-1494-1E26-552E-B9A563937BCE}"/>
              </a:ext>
            </a:extLst>
          </p:cNvPr>
          <p:cNvSpPr txBox="1"/>
          <p:nvPr/>
        </p:nvSpPr>
        <p:spPr>
          <a:xfrm>
            <a:off x="4867616" y="654277"/>
            <a:ext cx="2924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In plenum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32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356128-F059-DE49-7CBF-4C23050D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2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DK" sz="3200"/>
              <a:t>Is this experimental design good? Why or why not?</a:t>
            </a:r>
            <a:endParaRPr lang="en-DK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31</a:t>
            </a:fld>
            <a:endParaRPr lang="en-GB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F42F7BA-BCB0-3B20-928B-02ACCD128981}"/>
              </a:ext>
            </a:extLst>
          </p:cNvPr>
          <p:cNvSpPr/>
          <p:nvPr/>
        </p:nvSpPr>
        <p:spPr>
          <a:xfrm>
            <a:off x="1136471" y="2677819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32CC34DA-2BF8-D9D3-A5EB-839C2BC37785}"/>
              </a:ext>
            </a:extLst>
          </p:cNvPr>
          <p:cNvSpPr/>
          <p:nvPr/>
        </p:nvSpPr>
        <p:spPr>
          <a:xfrm>
            <a:off x="4298195" y="2652147"/>
            <a:ext cx="360000" cy="3600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7D8CE2-08CE-0634-0278-2D7BBCD0D5A5}"/>
              </a:ext>
            </a:extLst>
          </p:cNvPr>
          <p:cNvSpPr txBox="1"/>
          <p:nvPr/>
        </p:nvSpPr>
        <p:spPr>
          <a:xfrm>
            <a:off x="1632187" y="2618208"/>
            <a:ext cx="207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 sample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54CB7F-8CF2-4226-E578-4A3789477B04}"/>
              </a:ext>
            </a:extLst>
          </p:cNvPr>
          <p:cNvSpPr txBox="1"/>
          <p:nvPr/>
        </p:nvSpPr>
        <p:spPr>
          <a:xfrm>
            <a:off x="4743558" y="2618208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Cancer sample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E077C56-B018-80EE-1B78-BD5732F19704}"/>
              </a:ext>
            </a:extLst>
          </p:cNvPr>
          <p:cNvGrpSpPr/>
          <p:nvPr/>
        </p:nvGrpSpPr>
        <p:grpSpPr>
          <a:xfrm>
            <a:off x="1743598" y="3493660"/>
            <a:ext cx="1800000" cy="2609569"/>
            <a:chOff x="1743598" y="3493660"/>
            <a:chExt cx="1800000" cy="260956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BCF3BAE-E4C5-83ED-DB2B-3CF3CBB8D4FC}"/>
                </a:ext>
              </a:extLst>
            </p:cNvPr>
            <p:cNvSpPr txBox="1"/>
            <p:nvPr/>
          </p:nvSpPr>
          <p:spPr>
            <a:xfrm>
              <a:off x="1927184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6790B2B-3802-89E7-C65F-90529DE7F63D}"/>
                </a:ext>
              </a:extLst>
            </p:cNvPr>
            <p:cNvGrpSpPr/>
            <p:nvPr/>
          </p:nvGrpSpPr>
          <p:grpSpPr>
            <a:xfrm>
              <a:off x="1743598" y="4303229"/>
              <a:ext cx="1800000" cy="1800000"/>
              <a:chOff x="1743598" y="4303229"/>
              <a:chExt cx="1800000" cy="1800000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DBC04BFF-CD52-8AE7-6C55-84053BD703CC}"/>
                  </a:ext>
                </a:extLst>
              </p:cNvPr>
              <p:cNvSpPr/>
              <p:nvPr/>
            </p:nvSpPr>
            <p:spPr>
              <a:xfrm>
                <a:off x="2478143" y="4565922"/>
                <a:ext cx="360000" cy="360000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156A9899-0A97-8229-0127-D66512E45E8E}"/>
                  </a:ext>
                </a:extLst>
              </p:cNvPr>
              <p:cNvSpPr/>
              <p:nvPr/>
            </p:nvSpPr>
            <p:spPr>
              <a:xfrm>
                <a:off x="1992384" y="4753281"/>
                <a:ext cx="360000" cy="3600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B249F31-9C91-D85C-627F-C45BDE1DFD36}"/>
                  </a:ext>
                </a:extLst>
              </p:cNvPr>
              <p:cNvSpPr/>
              <p:nvPr/>
            </p:nvSpPr>
            <p:spPr>
              <a:xfrm>
                <a:off x="2975309" y="4917344"/>
                <a:ext cx="360000" cy="360000"/>
              </a:xfrm>
              <a:prstGeom prst="roundRect">
                <a:avLst/>
              </a:prstGeom>
              <a:solidFill>
                <a:srgbClr val="106BB6"/>
              </a:solidFill>
              <a:ln>
                <a:solidFill>
                  <a:srgbClr val="106B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2BF75DA-3742-5E15-926A-707DFB33A318}"/>
                  </a:ext>
                </a:extLst>
              </p:cNvPr>
              <p:cNvSpPr/>
              <p:nvPr/>
            </p:nvSpPr>
            <p:spPr>
              <a:xfrm>
                <a:off x="1743598" y="4303229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AB606704-6D90-8BFA-4157-0421F5D7CCDC}"/>
                  </a:ext>
                </a:extLst>
              </p:cNvPr>
              <p:cNvSpPr/>
              <p:nvPr/>
            </p:nvSpPr>
            <p:spPr>
              <a:xfrm>
                <a:off x="1918962" y="5198014"/>
                <a:ext cx="360000" cy="360000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A04A6F90-E5FD-47AB-6AC0-75892308E62B}"/>
                  </a:ext>
                </a:extLst>
              </p:cNvPr>
              <p:cNvSpPr/>
              <p:nvPr/>
            </p:nvSpPr>
            <p:spPr>
              <a:xfrm>
                <a:off x="2324036" y="5357600"/>
                <a:ext cx="360000" cy="36000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CEE31659-0D58-4D89-A3BB-5DBA45A71187}"/>
                  </a:ext>
                </a:extLst>
              </p:cNvPr>
              <p:cNvSpPr/>
              <p:nvPr/>
            </p:nvSpPr>
            <p:spPr>
              <a:xfrm>
                <a:off x="2851903" y="5357600"/>
                <a:ext cx="360000" cy="360000"/>
              </a:xfrm>
              <a:prstGeom prst="triangle">
                <a:avLst/>
              </a:prstGeom>
              <a:solidFill>
                <a:srgbClr val="106BB6"/>
              </a:solidFill>
              <a:ln>
                <a:solidFill>
                  <a:srgbClr val="106B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E36CB2C-9629-1D96-1896-1CBDFBCD345B}"/>
              </a:ext>
            </a:extLst>
          </p:cNvPr>
          <p:cNvGrpSpPr/>
          <p:nvPr/>
        </p:nvGrpSpPr>
        <p:grpSpPr>
          <a:xfrm>
            <a:off x="4659062" y="3493660"/>
            <a:ext cx="1800000" cy="2606389"/>
            <a:chOff x="4298194" y="3493660"/>
            <a:chExt cx="1800000" cy="260638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20B847A-88D3-7A00-A3E4-F6E2AB077EE6}"/>
                </a:ext>
              </a:extLst>
            </p:cNvPr>
            <p:cNvSpPr txBox="1"/>
            <p:nvPr/>
          </p:nvSpPr>
          <p:spPr>
            <a:xfrm>
              <a:off x="4481780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2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6FA99AF-04E2-4DE2-3573-3BAA3D932574}"/>
                </a:ext>
              </a:extLst>
            </p:cNvPr>
            <p:cNvGrpSpPr/>
            <p:nvPr/>
          </p:nvGrpSpPr>
          <p:grpSpPr>
            <a:xfrm>
              <a:off x="4298194" y="4300049"/>
              <a:ext cx="1800000" cy="1800000"/>
              <a:chOff x="4298194" y="4300049"/>
              <a:chExt cx="1800000" cy="1800000"/>
            </a:xfrm>
          </p:grpSpPr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40D3DB01-E606-80C1-8337-C64D088C3396}"/>
                  </a:ext>
                </a:extLst>
              </p:cNvPr>
              <p:cNvSpPr/>
              <p:nvPr/>
            </p:nvSpPr>
            <p:spPr>
              <a:xfrm>
                <a:off x="4664699" y="4557344"/>
                <a:ext cx="360000" cy="360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206262CA-99AA-F454-E284-A94B6DB0465C}"/>
                  </a:ext>
                </a:extLst>
              </p:cNvPr>
              <p:cNvSpPr/>
              <p:nvPr/>
            </p:nvSpPr>
            <p:spPr>
              <a:xfrm>
                <a:off x="4391564" y="5062282"/>
                <a:ext cx="360000" cy="360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38996FAA-3D86-81ED-A426-E545345F2EF1}"/>
                  </a:ext>
                </a:extLst>
              </p:cNvPr>
              <p:cNvSpPr/>
              <p:nvPr/>
            </p:nvSpPr>
            <p:spPr>
              <a:xfrm>
                <a:off x="5352008" y="4593816"/>
                <a:ext cx="360000" cy="360000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F8D5B71-D675-8730-C186-F154171D6C8F}"/>
                  </a:ext>
                </a:extLst>
              </p:cNvPr>
              <p:cNvSpPr/>
              <p:nvPr/>
            </p:nvSpPr>
            <p:spPr>
              <a:xfrm>
                <a:off x="4298194" y="4300049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A63574B2-5044-F8FD-4451-6E125AFFD306}"/>
                  </a:ext>
                </a:extLst>
              </p:cNvPr>
              <p:cNvSpPr/>
              <p:nvPr/>
            </p:nvSpPr>
            <p:spPr>
              <a:xfrm>
                <a:off x="4726968" y="5493816"/>
                <a:ext cx="360000" cy="360000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3B443206-66E5-A6B5-6F2A-3F9BD54E835E}"/>
                  </a:ext>
                </a:extLst>
              </p:cNvPr>
              <p:cNvSpPr/>
              <p:nvPr/>
            </p:nvSpPr>
            <p:spPr>
              <a:xfrm>
                <a:off x="5006856" y="4953816"/>
                <a:ext cx="360000" cy="360000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3C6003FD-24E4-D42A-BEE5-16ED4C5BA19E}"/>
                  </a:ext>
                </a:extLst>
              </p:cNvPr>
              <p:cNvSpPr/>
              <p:nvPr/>
            </p:nvSpPr>
            <p:spPr>
              <a:xfrm>
                <a:off x="5486241" y="5269167"/>
                <a:ext cx="360000" cy="360000"/>
              </a:xfrm>
              <a:prstGeom prst="triangl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0C9169F-2334-52AD-02B6-C6D7240D0BCB}"/>
              </a:ext>
            </a:extLst>
          </p:cNvPr>
          <p:cNvGrpSpPr/>
          <p:nvPr/>
        </p:nvGrpSpPr>
        <p:grpSpPr>
          <a:xfrm>
            <a:off x="7574526" y="3493660"/>
            <a:ext cx="1800000" cy="2604354"/>
            <a:chOff x="7574526" y="3493660"/>
            <a:chExt cx="1800000" cy="2604354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F0C63C-7337-E76C-D364-64661FE35075}"/>
                </a:ext>
              </a:extLst>
            </p:cNvPr>
            <p:cNvSpPr txBox="1"/>
            <p:nvPr/>
          </p:nvSpPr>
          <p:spPr>
            <a:xfrm>
              <a:off x="7758112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3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111141C-25EF-1F04-8B7C-DF2DE4C693E8}"/>
                </a:ext>
              </a:extLst>
            </p:cNvPr>
            <p:cNvGrpSpPr/>
            <p:nvPr/>
          </p:nvGrpSpPr>
          <p:grpSpPr>
            <a:xfrm>
              <a:off x="7574526" y="4298014"/>
              <a:ext cx="1800000" cy="1800000"/>
              <a:chOff x="7622936" y="4298014"/>
              <a:chExt cx="1800000" cy="1800000"/>
            </a:xfrm>
          </p:grpSpPr>
          <p:sp>
            <p:nvSpPr>
              <p:cNvPr id="134" name="Rounded Rectangle 133">
                <a:extLst>
                  <a:ext uri="{FF2B5EF4-FFF2-40B4-BE49-F238E27FC236}">
                    <a16:creationId xmlns:a16="http://schemas.microsoft.com/office/drawing/2014/main" id="{FC02D43B-8DD8-48B2-5FCB-62E0F04CE659}"/>
                  </a:ext>
                </a:extLst>
              </p:cNvPr>
              <p:cNvSpPr/>
              <p:nvPr/>
            </p:nvSpPr>
            <p:spPr>
              <a:xfrm>
                <a:off x="8021789" y="4506304"/>
                <a:ext cx="360000" cy="36000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88AD57C6-8E95-F4ED-D239-0AACB8C364F0}"/>
                  </a:ext>
                </a:extLst>
              </p:cNvPr>
              <p:cNvSpPr/>
              <p:nvPr/>
            </p:nvSpPr>
            <p:spPr>
              <a:xfrm>
                <a:off x="7791389" y="4914059"/>
                <a:ext cx="360000" cy="360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F3E39A1B-B2EF-5B95-D165-1DAAD7B4FF11}"/>
                  </a:ext>
                </a:extLst>
              </p:cNvPr>
              <p:cNvSpPr/>
              <p:nvPr/>
            </p:nvSpPr>
            <p:spPr>
              <a:xfrm>
                <a:off x="8612189" y="4557344"/>
                <a:ext cx="360000" cy="360000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A784DD4-28E3-9FF6-52FA-80570C3FB610}"/>
                  </a:ext>
                </a:extLst>
              </p:cNvPr>
              <p:cNvSpPr/>
              <p:nvPr/>
            </p:nvSpPr>
            <p:spPr>
              <a:xfrm>
                <a:off x="7622936" y="4298014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8" name="Triangle 137">
                <a:extLst>
                  <a:ext uri="{FF2B5EF4-FFF2-40B4-BE49-F238E27FC236}">
                    <a16:creationId xmlns:a16="http://schemas.microsoft.com/office/drawing/2014/main" id="{05A92220-2089-939E-C926-8208651242B6}"/>
                  </a:ext>
                </a:extLst>
              </p:cNvPr>
              <p:cNvSpPr/>
              <p:nvPr/>
            </p:nvSpPr>
            <p:spPr>
              <a:xfrm>
                <a:off x="8062136" y="5449167"/>
                <a:ext cx="360000" cy="360000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9" name="Triangle 138">
                <a:extLst>
                  <a:ext uri="{FF2B5EF4-FFF2-40B4-BE49-F238E27FC236}">
                    <a16:creationId xmlns:a16="http://schemas.microsoft.com/office/drawing/2014/main" id="{AF343EFD-414B-EDC4-1741-E70F88B01DF1}"/>
                  </a:ext>
                </a:extLst>
              </p:cNvPr>
              <p:cNvSpPr/>
              <p:nvPr/>
            </p:nvSpPr>
            <p:spPr>
              <a:xfrm>
                <a:off x="8422136" y="4953816"/>
                <a:ext cx="360000" cy="360000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35F217F9-3F2B-3F4B-EB0D-CC286760A0E6}"/>
                  </a:ext>
                </a:extLst>
              </p:cNvPr>
              <p:cNvSpPr/>
              <p:nvPr/>
            </p:nvSpPr>
            <p:spPr>
              <a:xfrm>
                <a:off x="8650902" y="5413981"/>
                <a:ext cx="360000" cy="360000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29BB5AD-64DC-C6CC-41FB-90242036A42F}"/>
              </a:ext>
            </a:extLst>
          </p:cNvPr>
          <p:cNvSpPr txBox="1"/>
          <p:nvPr/>
        </p:nvSpPr>
        <p:spPr>
          <a:xfrm>
            <a:off x="7676464" y="2601314"/>
            <a:ext cx="3492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</a:t>
            </a:r>
            <a:r>
              <a:rPr lang="en-DK" sz="2400" dirty="0"/>
              <a:t>ame color = same patient</a:t>
            </a: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11AE3F7D-1AF8-C558-5F89-146DF7E809F7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6ABD3-F0D5-783C-7A84-FB0F80771EDA}"/>
              </a:ext>
            </a:extLst>
          </p:cNvPr>
          <p:cNvSpPr txBox="1"/>
          <p:nvPr/>
        </p:nvSpPr>
        <p:spPr>
          <a:xfrm>
            <a:off x="4477756" y="592254"/>
            <a:ext cx="364187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At your table discuss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310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356128-F059-DE49-7CBF-4C23050D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2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DK" sz="3200"/>
              <a:t>Is this experimental design good? Why or why not?</a:t>
            </a:r>
            <a:endParaRPr lang="en-DK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32</a:t>
            </a:fld>
            <a:endParaRPr lang="en-GB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F42F7BA-BCB0-3B20-928B-02ACCD128981}"/>
              </a:ext>
            </a:extLst>
          </p:cNvPr>
          <p:cNvSpPr/>
          <p:nvPr/>
        </p:nvSpPr>
        <p:spPr>
          <a:xfrm>
            <a:off x="1136471" y="2677819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32CC34DA-2BF8-D9D3-A5EB-839C2BC37785}"/>
              </a:ext>
            </a:extLst>
          </p:cNvPr>
          <p:cNvSpPr/>
          <p:nvPr/>
        </p:nvSpPr>
        <p:spPr>
          <a:xfrm>
            <a:off x="3544027" y="2652147"/>
            <a:ext cx="360000" cy="3600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7D8CE2-08CE-0634-0278-2D7BBCD0D5A5}"/>
              </a:ext>
            </a:extLst>
          </p:cNvPr>
          <p:cNvSpPr txBox="1"/>
          <p:nvPr/>
        </p:nvSpPr>
        <p:spPr>
          <a:xfrm>
            <a:off x="1632187" y="2618208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54CB7F-8CF2-4226-E578-4A3789477B04}"/>
              </a:ext>
            </a:extLst>
          </p:cNvPr>
          <p:cNvSpPr txBox="1"/>
          <p:nvPr/>
        </p:nvSpPr>
        <p:spPr>
          <a:xfrm>
            <a:off x="3989390" y="2618208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CF3BAE-E4C5-83ED-DB2B-3CF3CBB8D4FC}"/>
              </a:ext>
            </a:extLst>
          </p:cNvPr>
          <p:cNvSpPr txBox="1"/>
          <p:nvPr/>
        </p:nvSpPr>
        <p:spPr>
          <a:xfrm>
            <a:off x="2044304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6790B2B-3802-89E7-C65F-90529DE7F63D}"/>
              </a:ext>
            </a:extLst>
          </p:cNvPr>
          <p:cNvGrpSpPr/>
          <p:nvPr/>
        </p:nvGrpSpPr>
        <p:grpSpPr>
          <a:xfrm>
            <a:off x="1743598" y="4303229"/>
            <a:ext cx="1800000" cy="1800000"/>
            <a:chOff x="1743598" y="4303229"/>
            <a:chExt cx="1800000" cy="1800000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DBC04BFF-CD52-8AE7-6C55-84053BD703CC}"/>
                </a:ext>
              </a:extLst>
            </p:cNvPr>
            <p:cNvSpPr/>
            <p:nvPr/>
          </p:nvSpPr>
          <p:spPr>
            <a:xfrm>
              <a:off x="2478143" y="4565922"/>
              <a:ext cx="360000" cy="3600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56A9899-0A97-8229-0127-D66512E45E8E}"/>
                </a:ext>
              </a:extLst>
            </p:cNvPr>
            <p:cNvSpPr/>
            <p:nvPr/>
          </p:nvSpPr>
          <p:spPr>
            <a:xfrm>
              <a:off x="1992384" y="4753281"/>
              <a:ext cx="360000" cy="36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5B249F31-9C91-D85C-627F-C45BDE1DFD36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roundRect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BF75DA-3742-5E15-926A-707DFB33A318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AB606704-6D90-8BFA-4157-0421F5D7CCDC}"/>
                </a:ext>
              </a:extLst>
            </p:cNvPr>
            <p:cNvSpPr/>
            <p:nvPr/>
          </p:nvSpPr>
          <p:spPr>
            <a:xfrm>
              <a:off x="1918962" y="5198014"/>
              <a:ext cx="360000" cy="360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04A6F90-E5FD-47AB-6AC0-75892308E62B}"/>
                </a:ext>
              </a:extLst>
            </p:cNvPr>
            <p:cNvSpPr/>
            <p:nvPr/>
          </p:nvSpPr>
          <p:spPr>
            <a:xfrm>
              <a:off x="2324036" y="5357600"/>
              <a:ext cx="360000" cy="3600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CEE31659-0D58-4D89-A3BB-5DBA45A71187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triangle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20B847A-88D3-7A00-A3E4-F6E2AB077EE6}"/>
              </a:ext>
            </a:extLst>
          </p:cNvPr>
          <p:cNvSpPr txBox="1"/>
          <p:nvPr/>
        </p:nvSpPr>
        <p:spPr>
          <a:xfrm>
            <a:off x="4992251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F0C63C-7337-E76C-D364-64661FE35075}"/>
              </a:ext>
            </a:extLst>
          </p:cNvPr>
          <p:cNvSpPr txBox="1"/>
          <p:nvPr/>
        </p:nvSpPr>
        <p:spPr>
          <a:xfrm>
            <a:off x="7888343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3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86480BA-5FB8-8CC3-031A-58D6801B72D5}"/>
              </a:ext>
            </a:extLst>
          </p:cNvPr>
          <p:cNvSpPr/>
          <p:nvPr/>
        </p:nvSpPr>
        <p:spPr>
          <a:xfrm>
            <a:off x="6236588" y="2666412"/>
            <a:ext cx="360000" cy="360000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D2EF9-749F-B680-5495-D40410B48AF5}"/>
              </a:ext>
            </a:extLst>
          </p:cNvPr>
          <p:cNvSpPr txBox="1"/>
          <p:nvPr/>
        </p:nvSpPr>
        <p:spPr>
          <a:xfrm>
            <a:off x="6681951" y="2632473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870024-D798-CB96-83BF-5A55A3C6C5F8}"/>
              </a:ext>
            </a:extLst>
          </p:cNvPr>
          <p:cNvGrpSpPr/>
          <p:nvPr/>
        </p:nvGrpSpPr>
        <p:grpSpPr>
          <a:xfrm>
            <a:off x="4653269" y="4374059"/>
            <a:ext cx="1800000" cy="1800000"/>
            <a:chOff x="1743598" y="4303229"/>
            <a:chExt cx="1800000" cy="18000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9247DEB-CAE5-D40C-777E-1353B2BBA3F0}"/>
                </a:ext>
              </a:extLst>
            </p:cNvPr>
            <p:cNvSpPr/>
            <p:nvPr/>
          </p:nvSpPr>
          <p:spPr>
            <a:xfrm>
              <a:off x="2018552" y="4621148"/>
              <a:ext cx="360000" cy="3600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61A890B-C674-C22E-D2C9-8D4F0AD6D799}"/>
                </a:ext>
              </a:extLst>
            </p:cNvPr>
            <p:cNvSpPr/>
            <p:nvPr/>
          </p:nvSpPr>
          <p:spPr>
            <a:xfrm>
              <a:off x="2447135" y="4975011"/>
              <a:ext cx="360000" cy="36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B32D6BC-C699-5679-BA7A-B03AFE2F0A95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roundRect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16A8E-D1DC-310E-96D9-1A57CA7271CF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41E9021-B3A7-8B9B-E32A-A7849CDA646E}"/>
                </a:ext>
              </a:extLst>
            </p:cNvPr>
            <p:cNvSpPr/>
            <p:nvPr/>
          </p:nvSpPr>
          <p:spPr>
            <a:xfrm>
              <a:off x="2324036" y="5507560"/>
              <a:ext cx="360000" cy="360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44A2B72-30FF-03A6-1CC3-7D732E721BF6}"/>
                </a:ext>
              </a:extLst>
            </p:cNvPr>
            <p:cNvSpPr/>
            <p:nvPr/>
          </p:nvSpPr>
          <p:spPr>
            <a:xfrm>
              <a:off x="1942357" y="5042451"/>
              <a:ext cx="360000" cy="3600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C4DF67F-A06B-77B2-A232-EF5998417A89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triangle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5692935-2CF9-FF43-09A4-2BEE3C95CC88}"/>
              </a:ext>
            </a:extLst>
          </p:cNvPr>
          <p:cNvSpPr txBox="1"/>
          <p:nvPr/>
        </p:nvSpPr>
        <p:spPr>
          <a:xfrm>
            <a:off x="8474526" y="2615452"/>
            <a:ext cx="354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</a:t>
            </a:r>
            <a:r>
              <a:rPr lang="en-DK" sz="2400" dirty="0"/>
              <a:t>ame color = same cell line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DC159-9F41-33F4-275A-A75A7556E275}"/>
              </a:ext>
            </a:extLst>
          </p:cNvPr>
          <p:cNvGrpSpPr/>
          <p:nvPr/>
        </p:nvGrpSpPr>
        <p:grpSpPr>
          <a:xfrm>
            <a:off x="7543815" y="4366545"/>
            <a:ext cx="1800000" cy="1800000"/>
            <a:chOff x="1743598" y="4303229"/>
            <a:chExt cx="1800000" cy="1800000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CBCC0010-A9C5-6A62-113E-E1C858155052}"/>
                </a:ext>
              </a:extLst>
            </p:cNvPr>
            <p:cNvSpPr/>
            <p:nvPr/>
          </p:nvSpPr>
          <p:spPr>
            <a:xfrm>
              <a:off x="2478143" y="4565922"/>
              <a:ext cx="360000" cy="360000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AA954F1-4994-96FF-3849-2FA1D66D758E}"/>
                </a:ext>
              </a:extLst>
            </p:cNvPr>
            <p:cNvSpPr/>
            <p:nvPr/>
          </p:nvSpPr>
          <p:spPr>
            <a:xfrm>
              <a:off x="1992384" y="4753281"/>
              <a:ext cx="360000" cy="360000"/>
            </a:xfrm>
            <a:prstGeom prst="hexag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3ABF06B3-5F14-F4A1-F50D-8C8A9E64A846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hexagon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3182E6-8AFD-E596-6F6B-470C3D9CB821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034A8874-3221-7005-06AE-269255176F87}"/>
                </a:ext>
              </a:extLst>
            </p:cNvPr>
            <p:cNvSpPr/>
            <p:nvPr/>
          </p:nvSpPr>
          <p:spPr>
            <a:xfrm>
              <a:off x="1918962" y="5198014"/>
              <a:ext cx="360000" cy="360000"/>
            </a:xfrm>
            <a:prstGeom prst="hexag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7A513580-30D6-E6B0-90BD-991FC5EC3079}"/>
                </a:ext>
              </a:extLst>
            </p:cNvPr>
            <p:cNvSpPr/>
            <p:nvPr/>
          </p:nvSpPr>
          <p:spPr>
            <a:xfrm>
              <a:off x="2324036" y="5357600"/>
              <a:ext cx="360000" cy="360000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B64B0FF-DCDB-E109-71D4-AF06BB41C488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hexagon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21FB8D06-71A4-AC87-996E-3BCDAA623D2C}"/>
              </a:ext>
            </a:extLst>
          </p:cNvPr>
          <p:cNvSpPr/>
          <p:nvPr/>
        </p:nvSpPr>
        <p:spPr>
          <a:xfrm>
            <a:off x="838200" y="365125"/>
            <a:ext cx="1954665" cy="109728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400" b="1" dirty="0"/>
              <a:t>Quiz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C7750B-EF47-DFE9-041A-BC11025C532C}"/>
              </a:ext>
            </a:extLst>
          </p:cNvPr>
          <p:cNvSpPr txBox="1"/>
          <p:nvPr/>
        </p:nvSpPr>
        <p:spPr>
          <a:xfrm>
            <a:off x="4477756" y="592254"/>
            <a:ext cx="364187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Roboto"/>
                <a:ea typeface="Roboto"/>
                <a:cs typeface="Roboto"/>
              </a:rPr>
              <a:t>At your table discuss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65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7" grpId="0" animBg="1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33</a:t>
            </a:fld>
            <a:endParaRPr lang="en-GB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7A3B95-8659-544F-8F48-868A378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841259" y="364258"/>
            <a:ext cx="4360133" cy="109728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Workshop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BDBA67-9B40-CD7F-948C-D00DFCEE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59" y="1622805"/>
            <a:ext cx="10515600" cy="647782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Starting from </a:t>
            </a:r>
            <a:r>
              <a:rPr lang="en-DK" b="1" dirty="0"/>
              <a:t>full count matrix </a:t>
            </a:r>
            <a:r>
              <a:rPr lang="en-DK" dirty="0"/>
              <a:t>(</a:t>
            </a:r>
            <a:r>
              <a:rPr lang="en-GB" dirty="0">
                <a:hlinkClick r:id="rId3"/>
              </a:rPr>
              <a:t>Kenny PJ et al, Cell Rep 2014</a:t>
            </a:r>
            <a:r>
              <a:rPr lang="en-GB" dirty="0"/>
              <a:t>)</a:t>
            </a:r>
            <a:endParaRPr lang="en-DK" b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650BED1-4CDF-EDB7-D512-B1944C9B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9" y="3174543"/>
            <a:ext cx="3712385" cy="3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A1979FA-3253-4C0E-F1CF-DEAFA0AB8C1C}"/>
              </a:ext>
            </a:extLst>
          </p:cNvPr>
          <p:cNvSpPr txBox="1"/>
          <p:nvPr/>
        </p:nvSpPr>
        <p:spPr>
          <a:xfrm>
            <a:off x="357639" y="2328905"/>
            <a:ext cx="5254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effectLst/>
                <a:latin typeface="Roboto" panose="02000000000000000000" pitchFamily="2" charset="0"/>
              </a:rPr>
              <a:t>Fragile X syndrome</a:t>
            </a:r>
            <a:r>
              <a:rPr lang="en-GB" sz="2400" dirty="0">
                <a:latin typeface="Roboto" panose="02000000000000000000" pitchFamily="2" charset="0"/>
              </a:rPr>
              <a:t> association between Mov10 and FMRP genes</a:t>
            </a:r>
            <a:endParaRPr lang="en-DK" sz="2400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9C01472F-2349-FFDE-06CA-84566A15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2307"/>
            <a:ext cx="4862887" cy="25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BDB3BD-4273-1F53-EF6E-90BB0F00892E}"/>
              </a:ext>
            </a:extLst>
          </p:cNvPr>
          <p:cNvSpPr txBox="1"/>
          <p:nvPr/>
        </p:nvSpPr>
        <p:spPr>
          <a:xfrm>
            <a:off x="7524090" y="2351813"/>
            <a:ext cx="172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HEK293F cells </a:t>
            </a:r>
            <a:endParaRPr lang="en-DK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B75529-F1D8-2F78-D49F-B9D78B8DD851}"/>
              </a:ext>
            </a:extLst>
          </p:cNvPr>
          <p:cNvSpPr txBox="1"/>
          <p:nvPr/>
        </p:nvSpPr>
        <p:spPr>
          <a:xfrm>
            <a:off x="5959516" y="294601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Control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5B01DD-131A-0C0B-5C76-7F4A0F90DE78}"/>
              </a:ext>
            </a:extLst>
          </p:cNvPr>
          <p:cNvCxnSpPr>
            <a:cxnSpLocks/>
          </p:cNvCxnSpPr>
          <p:nvPr/>
        </p:nvCxnSpPr>
        <p:spPr>
          <a:xfrm>
            <a:off x="6790787" y="3130681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5A4B9F-CE78-425B-462D-FF6CBAF75009}"/>
              </a:ext>
            </a:extLst>
          </p:cNvPr>
          <p:cNvSpPr txBox="1"/>
          <p:nvPr/>
        </p:nvSpPr>
        <p:spPr>
          <a:xfrm>
            <a:off x="6212317" y="5987018"/>
            <a:ext cx="17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siRNA treatment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D80703-2DD0-6EC9-A284-7768D0B8E365}"/>
              </a:ext>
            </a:extLst>
          </p:cNvPr>
          <p:cNvSpPr txBox="1"/>
          <p:nvPr/>
        </p:nvSpPr>
        <p:spPr>
          <a:xfrm>
            <a:off x="9114801" y="582967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Mov10 transgene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726E6CD-86B9-D5F5-E8FB-37867B4661E8}"/>
              </a:ext>
            </a:extLst>
          </p:cNvPr>
          <p:cNvSpPr/>
          <p:nvPr/>
        </p:nvSpPr>
        <p:spPr>
          <a:xfrm>
            <a:off x="5848735" y="5195560"/>
            <a:ext cx="404925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8123616-317F-5A70-E0B3-C8637FE4508A}"/>
              </a:ext>
            </a:extLst>
          </p:cNvPr>
          <p:cNvSpPr/>
          <p:nvPr/>
        </p:nvSpPr>
        <p:spPr>
          <a:xfrm flipH="1">
            <a:off x="10946325" y="5000456"/>
            <a:ext cx="468000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05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7" grpId="0"/>
      <p:bldP spid="48" grpId="0"/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3" name="Google Shape;233;p3">
            <a:extLst>
              <a:ext uri="{FF2B5EF4-FFF2-40B4-BE49-F238E27FC236}">
                <a16:creationId xmlns:a16="http://schemas.microsoft.com/office/drawing/2014/main" id="{F6704827-8D6D-6748-6E5B-555AB15C5AC1}"/>
              </a:ext>
            </a:extLst>
          </p:cNvPr>
          <p:cNvSpPr txBox="1"/>
          <p:nvPr/>
        </p:nvSpPr>
        <p:spPr>
          <a:xfrm>
            <a:off x="709471" y="1713322"/>
            <a:ext cx="5682040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a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‘laboratory’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containing: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" name="Google Shape;234;p3">
            <a:extLst>
              <a:ext uri="{FF2B5EF4-FFF2-40B4-BE49-F238E27FC236}">
                <a16:creationId xmlns:a16="http://schemas.microsoft.com/office/drawing/2014/main" id="{36DE225E-2878-BC3E-B946-C1443B825EDB}"/>
              </a:ext>
            </a:extLst>
          </p:cNvPr>
          <p:cNvSpPr txBox="1"/>
          <p:nvPr/>
        </p:nvSpPr>
        <p:spPr>
          <a:xfrm>
            <a:off x="1595515" y="2785136"/>
            <a:ext cx="814977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9" name="Google Shape;235;p3">
            <a:extLst>
              <a:ext uri="{FF2B5EF4-FFF2-40B4-BE49-F238E27FC236}">
                <a16:creationId xmlns:a16="http://schemas.microsoft.com/office/drawing/2014/main" id="{E04DEF51-D886-AE4C-2FDA-D5630693FC77}"/>
              </a:ext>
            </a:extLst>
          </p:cNvPr>
          <p:cNvSpPr txBox="1"/>
          <p:nvPr/>
        </p:nvSpPr>
        <p:spPr>
          <a:xfrm>
            <a:off x="1590824" y="3542866"/>
            <a:ext cx="4093040" cy="18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Tools for data science </a:t>
            </a:r>
            <a:endParaRPr dirty="0">
              <a:latin typeface="Trebuchet MS" panose="020B070302020209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(AI software etc.)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0" name="Google Shape;236;p3">
            <a:extLst>
              <a:ext uri="{FF2B5EF4-FFF2-40B4-BE49-F238E27FC236}">
                <a16:creationId xmlns:a16="http://schemas.microsoft.com/office/drawing/2014/main" id="{A10F5485-E99A-EF34-9C6F-0CC58CB0FC2C}"/>
              </a:ext>
            </a:extLst>
          </p:cNvPr>
          <p:cNvSpPr txBox="1"/>
          <p:nvPr/>
        </p:nvSpPr>
        <p:spPr>
          <a:xfrm>
            <a:off x="1595515" y="4654112"/>
            <a:ext cx="370088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sym typeface="Arial"/>
              </a:rPr>
              <a:t>Supercomputing </a:t>
            </a:r>
            <a:r>
              <a:rPr lang="en-GB" sz="2400" dirty="0">
                <a:latin typeface="Trebuchet MS" panose="020B0703020202090204" pitchFamily="34" charset="0"/>
              </a:rPr>
              <a:t>power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1" name="Google Shape;237;p3">
            <a:extLst>
              <a:ext uri="{FF2B5EF4-FFF2-40B4-BE49-F238E27FC236}">
                <a16:creationId xmlns:a16="http://schemas.microsoft.com/office/drawing/2014/main" id="{42AB4987-78F0-17DB-6DC7-C62991886328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2" name="Google Shape;238;p3">
            <a:extLst>
              <a:ext uri="{FF2B5EF4-FFF2-40B4-BE49-F238E27FC236}">
                <a16:creationId xmlns:a16="http://schemas.microsoft.com/office/drawing/2014/main" id="{FC71DCE5-A894-AC01-61C8-251B549979BC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" name="Google Shape;239;p3">
            <a:extLst>
              <a:ext uri="{FF2B5EF4-FFF2-40B4-BE49-F238E27FC236}">
                <a16:creationId xmlns:a16="http://schemas.microsoft.com/office/drawing/2014/main" id="{B8BFF38D-6E55-E7E8-6827-C43EC521FD16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4" name="Google Shape;240;p3">
            <a:extLst>
              <a:ext uri="{FF2B5EF4-FFF2-40B4-BE49-F238E27FC236}">
                <a16:creationId xmlns:a16="http://schemas.microsoft.com/office/drawing/2014/main" id="{23B0A340-0BB4-2689-9424-951ACEA2C2E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5" name="Google Shape;241;p3">
            <a:extLst>
              <a:ext uri="{FF2B5EF4-FFF2-40B4-BE49-F238E27FC236}">
                <a16:creationId xmlns:a16="http://schemas.microsoft.com/office/drawing/2014/main" id="{9D21A4E6-4455-512B-0D59-4C49F3FF6570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6" name="Google Shape;242;p3">
            <a:extLst>
              <a:ext uri="{FF2B5EF4-FFF2-40B4-BE49-F238E27FC236}">
                <a16:creationId xmlns:a16="http://schemas.microsoft.com/office/drawing/2014/main" id="{191E8AF9-7293-B5B1-D72E-21F5E36C5B5D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7" name="Google Shape;243;p3">
            <a:extLst>
              <a:ext uri="{FF2B5EF4-FFF2-40B4-BE49-F238E27FC236}">
                <a16:creationId xmlns:a16="http://schemas.microsoft.com/office/drawing/2014/main" id="{E448E697-9CE7-EFB9-4652-41B89FEC0592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18" name="Google Shape;244;p3">
            <a:extLst>
              <a:ext uri="{FF2B5EF4-FFF2-40B4-BE49-F238E27FC236}">
                <a16:creationId xmlns:a16="http://schemas.microsoft.com/office/drawing/2014/main" id="{1F61419B-AC5D-7BE6-47E8-601938782023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19" name="Google Shape;245;p3">
              <a:extLst>
                <a:ext uri="{FF2B5EF4-FFF2-40B4-BE49-F238E27FC236}">
                  <a16:creationId xmlns:a16="http://schemas.microsoft.com/office/drawing/2014/main" id="{FCAD94D0-0FC5-45F8-C61E-7B0E1C1E6407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46;p3">
              <a:extLst>
                <a:ext uri="{FF2B5EF4-FFF2-40B4-BE49-F238E27FC236}">
                  <a16:creationId xmlns:a16="http://schemas.microsoft.com/office/drawing/2014/main" id="{48F9A64F-808A-090C-3BFA-33AF62A2C20A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1" name="Google Shape;247;p3">
              <a:extLst>
                <a:ext uri="{FF2B5EF4-FFF2-40B4-BE49-F238E27FC236}">
                  <a16:creationId xmlns:a16="http://schemas.microsoft.com/office/drawing/2014/main" id="{E869E141-0BB1-2141-4A2F-D48CDFB0B5D9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2" name="Google Shape;248;p3">
              <a:extLst>
                <a:ext uri="{FF2B5EF4-FFF2-40B4-BE49-F238E27FC236}">
                  <a16:creationId xmlns:a16="http://schemas.microsoft.com/office/drawing/2014/main" id="{8EF73F66-2458-5EC2-3C8E-2727E2A05DEE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49;p3">
              <a:extLst>
                <a:ext uri="{FF2B5EF4-FFF2-40B4-BE49-F238E27FC236}">
                  <a16:creationId xmlns:a16="http://schemas.microsoft.com/office/drawing/2014/main" id="{D49D107F-3AC4-C8C7-13CD-1A2F06731175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24" name="Google Shape;250;p3">
            <a:extLst>
              <a:ext uri="{FF2B5EF4-FFF2-40B4-BE49-F238E27FC236}">
                <a16:creationId xmlns:a16="http://schemas.microsoft.com/office/drawing/2014/main" id="{E85149E8-C9A0-BEC2-FE67-1B3B0E61383A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1: Mitigating 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the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person-sensitive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nature of health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FFA392-3730-86A7-F506-B8F8E8104EB4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26" name="Google Shape;231;p3">
              <a:extLst>
                <a:ext uri="{FF2B5EF4-FFF2-40B4-BE49-F238E27FC236}">
                  <a16:creationId xmlns:a16="http://schemas.microsoft.com/office/drawing/2014/main" id="{B0127DCB-51C5-2762-C2C8-A807CF3D37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52;p3">
              <a:extLst>
                <a:ext uri="{FF2B5EF4-FFF2-40B4-BE49-F238E27FC236}">
                  <a16:creationId xmlns:a16="http://schemas.microsoft.com/office/drawing/2014/main" id="{60A91108-5CD8-DA63-74CA-B1BC8C0F6B35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53;p3">
              <a:extLst>
                <a:ext uri="{FF2B5EF4-FFF2-40B4-BE49-F238E27FC236}">
                  <a16:creationId xmlns:a16="http://schemas.microsoft.com/office/drawing/2014/main" id="{36E6C97F-2024-E26C-4D92-8274BB76BD6D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9" name="Google Shape;254;p3">
              <a:extLst>
                <a:ext uri="{FF2B5EF4-FFF2-40B4-BE49-F238E27FC236}">
                  <a16:creationId xmlns:a16="http://schemas.microsoft.com/office/drawing/2014/main" id="{06C57D42-7AD3-930D-B9FF-199349866B6F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55;p3">
              <a:extLst>
                <a:ext uri="{FF2B5EF4-FFF2-40B4-BE49-F238E27FC236}">
                  <a16:creationId xmlns:a16="http://schemas.microsoft.com/office/drawing/2014/main" id="{B275A1B0-EA5E-CBA0-34A2-1D6A5DD33D59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56;p3">
              <a:extLst>
                <a:ext uri="{FF2B5EF4-FFF2-40B4-BE49-F238E27FC236}">
                  <a16:creationId xmlns:a16="http://schemas.microsoft.com/office/drawing/2014/main" id="{CC4131C9-7E7D-C537-F596-026EE4C30518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2" name="Google Shape;257;p3">
              <a:extLst>
                <a:ext uri="{FF2B5EF4-FFF2-40B4-BE49-F238E27FC236}">
                  <a16:creationId xmlns:a16="http://schemas.microsoft.com/office/drawing/2014/main" id="{748A443B-49A2-2D8D-7B48-C921E511E05D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33" name="Google Shape;258;p3">
              <a:extLst>
                <a:ext uri="{FF2B5EF4-FFF2-40B4-BE49-F238E27FC236}">
                  <a16:creationId xmlns:a16="http://schemas.microsoft.com/office/drawing/2014/main" id="{8D921201-E812-8A2A-BFEB-10FB0D1C7B0A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4" name="Google Shape;259;p3">
              <a:extLst>
                <a:ext uri="{FF2B5EF4-FFF2-40B4-BE49-F238E27FC236}">
                  <a16:creationId xmlns:a16="http://schemas.microsoft.com/office/drawing/2014/main" id="{F9D1B7B1-9506-FF16-1F4D-9B4BEF8E4EA6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5" name="Google Shape;260;p3">
              <a:extLst>
                <a:ext uri="{FF2B5EF4-FFF2-40B4-BE49-F238E27FC236}">
                  <a16:creationId xmlns:a16="http://schemas.microsoft.com/office/drawing/2014/main" id="{25D43FAB-B29E-F962-8114-3803D10394E3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261;p3">
              <a:extLst>
                <a:ext uri="{FF2B5EF4-FFF2-40B4-BE49-F238E27FC236}">
                  <a16:creationId xmlns:a16="http://schemas.microsoft.com/office/drawing/2014/main" id="{3252A4F8-A3E6-A8AE-6F61-1A71A4617508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62;p3">
              <a:extLst>
                <a:ext uri="{FF2B5EF4-FFF2-40B4-BE49-F238E27FC236}">
                  <a16:creationId xmlns:a16="http://schemas.microsoft.com/office/drawing/2014/main" id="{0B3D0511-B548-ECFE-77E7-C96650B8489A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263;p3">
              <a:extLst>
                <a:ext uri="{FF2B5EF4-FFF2-40B4-BE49-F238E27FC236}">
                  <a16:creationId xmlns:a16="http://schemas.microsoft.com/office/drawing/2014/main" id="{8D9D99A8-3131-B7B6-CBDD-756736184C4C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264;p3">
              <a:extLst>
                <a:ext uri="{FF2B5EF4-FFF2-40B4-BE49-F238E27FC236}">
                  <a16:creationId xmlns:a16="http://schemas.microsoft.com/office/drawing/2014/main" id="{743D9119-F095-C542-E839-8A9FA0E5CFF4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265;p3">
              <a:extLst>
                <a:ext uri="{FF2B5EF4-FFF2-40B4-BE49-F238E27FC236}">
                  <a16:creationId xmlns:a16="http://schemas.microsoft.com/office/drawing/2014/main" id="{56C37AAD-7A52-8757-FD7F-267C56923CA4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  <p:sp>
        <p:nvSpPr>
          <p:cNvPr id="2" name="Google Shape;233;p3">
            <a:extLst>
              <a:ext uri="{FF2B5EF4-FFF2-40B4-BE49-F238E27FC236}">
                <a16:creationId xmlns:a16="http://schemas.microsoft.com/office/drawing/2014/main" id="{E291B6A3-58FF-5688-A2C4-28436BCA2D8D}"/>
              </a:ext>
            </a:extLst>
          </p:cNvPr>
          <p:cNvSpPr txBox="1"/>
          <p:nvPr/>
        </p:nvSpPr>
        <p:spPr>
          <a:xfrm>
            <a:off x="728747" y="1591324"/>
            <a:ext cx="5784592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training in: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7" name="Google Shape;234;p3">
            <a:extLst>
              <a:ext uri="{FF2B5EF4-FFF2-40B4-BE49-F238E27FC236}">
                <a16:creationId xmlns:a16="http://schemas.microsoft.com/office/drawing/2014/main" id="{4901A5D4-E60D-27D8-4AB7-BF8DBE309812}"/>
              </a:ext>
            </a:extLst>
          </p:cNvPr>
          <p:cNvSpPr txBox="1"/>
          <p:nvPr/>
        </p:nvSpPr>
        <p:spPr>
          <a:xfrm>
            <a:off x="1595515" y="2785136"/>
            <a:ext cx="4072048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 carpentry/engineering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8" name="Google Shape;235;p3">
            <a:extLst>
              <a:ext uri="{FF2B5EF4-FFF2-40B4-BE49-F238E27FC236}">
                <a16:creationId xmlns:a16="http://schemas.microsoft.com/office/drawing/2014/main" id="{FBA2477E-D9FD-EBA2-D7F1-8C543299519B}"/>
              </a:ext>
            </a:extLst>
          </p:cNvPr>
          <p:cNvSpPr txBox="1"/>
          <p:nvPr/>
        </p:nvSpPr>
        <p:spPr>
          <a:xfrm>
            <a:off x="1592578" y="3582765"/>
            <a:ext cx="4093040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2400"/>
            </a:pPr>
            <a:r>
              <a:rPr lang="en-GB" sz="2400" dirty="0">
                <a:latin typeface="Trebuchet MS" panose="020B0703020202090204" pitchFamily="34" charset="0"/>
              </a:rPr>
              <a:t>Tool/model mechanics &amp; implementation</a:t>
            </a:r>
          </a:p>
        </p:txBody>
      </p:sp>
      <p:sp>
        <p:nvSpPr>
          <p:cNvPr id="41" name="Google Shape;236;p3">
            <a:extLst>
              <a:ext uri="{FF2B5EF4-FFF2-40B4-BE49-F238E27FC236}">
                <a16:creationId xmlns:a16="http://schemas.microsoft.com/office/drawing/2014/main" id="{2EA8A7FF-8E76-DBED-6DB2-B50565252AF8}"/>
              </a:ext>
            </a:extLst>
          </p:cNvPr>
          <p:cNvSpPr txBox="1"/>
          <p:nvPr/>
        </p:nvSpPr>
        <p:spPr>
          <a:xfrm>
            <a:off x="1592578" y="4515099"/>
            <a:ext cx="3777957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>
              <a:buSzPts val="2400"/>
            </a:pPr>
            <a:r>
              <a:rPr lang="en-US" sz="24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HPC options / best practices</a:t>
            </a:r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42" name="Google Shape;237;p3">
            <a:extLst>
              <a:ext uri="{FF2B5EF4-FFF2-40B4-BE49-F238E27FC236}">
                <a16:creationId xmlns:a16="http://schemas.microsoft.com/office/drawing/2014/main" id="{1DB8E3A8-839E-D984-1C18-4A7676B09D5E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4" name="Google Shape;238;p3">
            <a:extLst>
              <a:ext uri="{FF2B5EF4-FFF2-40B4-BE49-F238E27FC236}">
                <a16:creationId xmlns:a16="http://schemas.microsoft.com/office/drawing/2014/main" id="{96C8F872-D0CB-DB20-B5CB-5050E37C3877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239;p3">
            <a:extLst>
              <a:ext uri="{FF2B5EF4-FFF2-40B4-BE49-F238E27FC236}">
                <a16:creationId xmlns:a16="http://schemas.microsoft.com/office/drawing/2014/main" id="{8F66DE3D-383D-36CC-9437-3A28A5B0E8C7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6" name="Google Shape;240;p3">
            <a:extLst>
              <a:ext uri="{FF2B5EF4-FFF2-40B4-BE49-F238E27FC236}">
                <a16:creationId xmlns:a16="http://schemas.microsoft.com/office/drawing/2014/main" id="{C276CDA7-EEF4-8DEC-ACBD-D09EDF01327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7" name="Google Shape;241;p3">
            <a:extLst>
              <a:ext uri="{FF2B5EF4-FFF2-40B4-BE49-F238E27FC236}">
                <a16:creationId xmlns:a16="http://schemas.microsoft.com/office/drawing/2014/main" id="{B325A71A-F530-4C62-0348-F9CA8DD4A792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8" name="Google Shape;242;p3">
            <a:extLst>
              <a:ext uri="{FF2B5EF4-FFF2-40B4-BE49-F238E27FC236}">
                <a16:creationId xmlns:a16="http://schemas.microsoft.com/office/drawing/2014/main" id="{DCDE0364-E16F-86A6-D7F9-F8A26C69B132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9" name="Google Shape;243;p3">
            <a:extLst>
              <a:ext uri="{FF2B5EF4-FFF2-40B4-BE49-F238E27FC236}">
                <a16:creationId xmlns:a16="http://schemas.microsoft.com/office/drawing/2014/main" id="{BF7B9B89-1C6C-00E6-8251-BFD67228975B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50" name="Google Shape;244;p3">
            <a:extLst>
              <a:ext uri="{FF2B5EF4-FFF2-40B4-BE49-F238E27FC236}">
                <a16:creationId xmlns:a16="http://schemas.microsoft.com/office/drawing/2014/main" id="{B48CAA65-2E23-B9EC-F2E0-DB0FBDC4034D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51" name="Google Shape;245;p3">
              <a:extLst>
                <a:ext uri="{FF2B5EF4-FFF2-40B4-BE49-F238E27FC236}">
                  <a16:creationId xmlns:a16="http://schemas.microsoft.com/office/drawing/2014/main" id="{37F0D453-1474-9B47-5EB0-066E88675E40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2" name="Google Shape;246;p3">
              <a:extLst>
                <a:ext uri="{FF2B5EF4-FFF2-40B4-BE49-F238E27FC236}">
                  <a16:creationId xmlns:a16="http://schemas.microsoft.com/office/drawing/2014/main" id="{AD62F997-769B-F6F9-3249-576838BD91C6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47;p3">
              <a:extLst>
                <a:ext uri="{FF2B5EF4-FFF2-40B4-BE49-F238E27FC236}">
                  <a16:creationId xmlns:a16="http://schemas.microsoft.com/office/drawing/2014/main" id="{DB362541-B53D-2940-F018-4DB39878E517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4" name="Google Shape;248;p3">
              <a:extLst>
                <a:ext uri="{FF2B5EF4-FFF2-40B4-BE49-F238E27FC236}">
                  <a16:creationId xmlns:a16="http://schemas.microsoft.com/office/drawing/2014/main" id="{5FD8BCBF-0D40-167B-B5C3-2A8AF9B51B6F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5" name="Google Shape;249;p3">
              <a:extLst>
                <a:ext uri="{FF2B5EF4-FFF2-40B4-BE49-F238E27FC236}">
                  <a16:creationId xmlns:a16="http://schemas.microsoft.com/office/drawing/2014/main" id="{6F7FBAEF-A805-A2AD-8DFE-7A4BC6CD5CBF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6" name="Google Shape;250;p3">
            <a:extLst>
              <a:ext uri="{FF2B5EF4-FFF2-40B4-BE49-F238E27FC236}">
                <a16:creationId xmlns:a16="http://schemas.microsoft.com/office/drawing/2014/main" id="{584A8E39-6522-9512-E191-9AAE8F121137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2: Onboarding students to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advanced computing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projects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FA20D2-0461-B84E-0BD6-B175CEDA565D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58" name="Google Shape;231;p3">
              <a:extLst>
                <a:ext uri="{FF2B5EF4-FFF2-40B4-BE49-F238E27FC236}">
                  <a16:creationId xmlns:a16="http://schemas.microsoft.com/office/drawing/2014/main" id="{4F27F605-E376-CA73-D6AB-66E3101300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252;p3">
              <a:extLst>
                <a:ext uri="{FF2B5EF4-FFF2-40B4-BE49-F238E27FC236}">
                  <a16:creationId xmlns:a16="http://schemas.microsoft.com/office/drawing/2014/main" id="{B51AFD0D-EE67-37B9-1E4B-69B4B2E12611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253;p3">
              <a:extLst>
                <a:ext uri="{FF2B5EF4-FFF2-40B4-BE49-F238E27FC236}">
                  <a16:creationId xmlns:a16="http://schemas.microsoft.com/office/drawing/2014/main" id="{810069D7-3C02-84C3-BA7B-C5D1ABBC5EA0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1" name="Google Shape;254;p3">
              <a:extLst>
                <a:ext uri="{FF2B5EF4-FFF2-40B4-BE49-F238E27FC236}">
                  <a16:creationId xmlns:a16="http://schemas.microsoft.com/office/drawing/2014/main" id="{9165740A-A869-0F73-4E7F-C4CA9EB83716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2" name="Google Shape;255;p3">
              <a:extLst>
                <a:ext uri="{FF2B5EF4-FFF2-40B4-BE49-F238E27FC236}">
                  <a16:creationId xmlns:a16="http://schemas.microsoft.com/office/drawing/2014/main" id="{22B767AF-386D-A695-13D0-4E60729A43DE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3" name="Google Shape;256;p3">
              <a:extLst>
                <a:ext uri="{FF2B5EF4-FFF2-40B4-BE49-F238E27FC236}">
                  <a16:creationId xmlns:a16="http://schemas.microsoft.com/office/drawing/2014/main" id="{AA4F6539-6157-7689-E1C5-E4972E2C4BCC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4" name="Google Shape;257;p3">
              <a:extLst>
                <a:ext uri="{FF2B5EF4-FFF2-40B4-BE49-F238E27FC236}">
                  <a16:creationId xmlns:a16="http://schemas.microsoft.com/office/drawing/2014/main" id="{3C488B23-589D-4EDC-AAE3-A92863EAC9C0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65" name="Google Shape;258;p3">
              <a:extLst>
                <a:ext uri="{FF2B5EF4-FFF2-40B4-BE49-F238E27FC236}">
                  <a16:creationId xmlns:a16="http://schemas.microsoft.com/office/drawing/2014/main" id="{D9188D98-4E77-045D-6C06-619C3F29C8C2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6" name="Google Shape;259;p3">
              <a:extLst>
                <a:ext uri="{FF2B5EF4-FFF2-40B4-BE49-F238E27FC236}">
                  <a16:creationId xmlns:a16="http://schemas.microsoft.com/office/drawing/2014/main" id="{A98D8941-25CF-0075-57D6-A0F501474A08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7" name="Google Shape;260;p3">
              <a:extLst>
                <a:ext uri="{FF2B5EF4-FFF2-40B4-BE49-F238E27FC236}">
                  <a16:creationId xmlns:a16="http://schemas.microsoft.com/office/drawing/2014/main" id="{B6758E85-483D-CD99-F0B5-22872017D8AB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Google Shape;261;p3">
              <a:extLst>
                <a:ext uri="{FF2B5EF4-FFF2-40B4-BE49-F238E27FC236}">
                  <a16:creationId xmlns:a16="http://schemas.microsoft.com/office/drawing/2014/main" id="{BE0B22DE-5BB4-1BC9-575E-58C00031BFBD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9" name="Google Shape;262;p3">
              <a:extLst>
                <a:ext uri="{FF2B5EF4-FFF2-40B4-BE49-F238E27FC236}">
                  <a16:creationId xmlns:a16="http://schemas.microsoft.com/office/drawing/2014/main" id="{F50325D4-7484-29BD-A198-977A41F16110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0" name="Google Shape;263;p3">
              <a:extLst>
                <a:ext uri="{FF2B5EF4-FFF2-40B4-BE49-F238E27FC236}">
                  <a16:creationId xmlns:a16="http://schemas.microsoft.com/office/drawing/2014/main" id="{58EEA540-BDDC-9E7C-7759-026E77FE9F68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1" name="Google Shape;264;p3">
              <a:extLst>
                <a:ext uri="{FF2B5EF4-FFF2-40B4-BE49-F238E27FC236}">
                  <a16:creationId xmlns:a16="http://schemas.microsoft.com/office/drawing/2014/main" id="{DBB19448-0BE0-DBC5-9772-FCAFDA531416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2" name="Google Shape;265;p3">
              <a:extLst>
                <a:ext uri="{FF2B5EF4-FFF2-40B4-BE49-F238E27FC236}">
                  <a16:creationId xmlns:a16="http://schemas.microsoft.com/office/drawing/2014/main" id="{F29284CA-8D0B-C5C0-743B-AE22DC53B82C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89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grpSp>
        <p:nvGrpSpPr>
          <p:cNvPr id="3" name="Google Shape;270;p4">
            <a:extLst>
              <a:ext uri="{FF2B5EF4-FFF2-40B4-BE49-F238E27FC236}">
                <a16:creationId xmlns:a16="http://schemas.microsoft.com/office/drawing/2014/main" id="{1966ADBB-74BD-38C3-97F9-5020E1461E40}"/>
              </a:ext>
            </a:extLst>
          </p:cNvPr>
          <p:cNvGrpSpPr/>
          <p:nvPr/>
        </p:nvGrpSpPr>
        <p:grpSpPr>
          <a:xfrm>
            <a:off x="781319" y="5054284"/>
            <a:ext cx="5686246" cy="1217834"/>
            <a:chOff x="-1" y="0"/>
            <a:chExt cx="5686245" cy="1217832"/>
          </a:xfrm>
        </p:grpSpPr>
        <p:sp>
          <p:nvSpPr>
            <p:cNvPr id="5" name="Google Shape;271;p4">
              <a:extLst>
                <a:ext uri="{FF2B5EF4-FFF2-40B4-BE49-F238E27FC236}">
                  <a16:creationId xmlns:a16="http://schemas.microsoft.com/office/drawing/2014/main" id="{FC4D90EC-EA13-DC70-8363-8545A0CB3DF2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9" name="Google Shape;272;p4">
              <a:extLst>
                <a:ext uri="{FF2B5EF4-FFF2-40B4-BE49-F238E27FC236}">
                  <a16:creationId xmlns:a16="http://schemas.microsoft.com/office/drawing/2014/main" id="{CAB2397A-A709-1735-9C1E-2F014D11060E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0" name="Google Shape;291;p4">
            <a:extLst>
              <a:ext uri="{FF2B5EF4-FFF2-40B4-BE49-F238E27FC236}">
                <a16:creationId xmlns:a16="http://schemas.microsoft.com/office/drawing/2014/main" id="{F9A133E3-6E42-5686-D4EB-AF7715BA433A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  <p:grpSp>
        <p:nvGrpSpPr>
          <p:cNvPr id="11" name="Google Shape;292;p4">
            <a:extLst>
              <a:ext uri="{FF2B5EF4-FFF2-40B4-BE49-F238E27FC236}">
                <a16:creationId xmlns:a16="http://schemas.microsoft.com/office/drawing/2014/main" id="{A8D78CC7-8169-64DC-FED9-10235301F945}"/>
              </a:ext>
            </a:extLst>
          </p:cNvPr>
          <p:cNvGrpSpPr/>
          <p:nvPr/>
        </p:nvGrpSpPr>
        <p:grpSpPr>
          <a:xfrm>
            <a:off x="781319" y="3035734"/>
            <a:ext cx="5686246" cy="1217834"/>
            <a:chOff x="-1" y="0"/>
            <a:chExt cx="5686245" cy="1217832"/>
          </a:xfrm>
        </p:grpSpPr>
        <p:sp>
          <p:nvSpPr>
            <p:cNvPr id="12" name="Google Shape;293;p4">
              <a:extLst>
                <a:ext uri="{FF2B5EF4-FFF2-40B4-BE49-F238E27FC236}">
                  <a16:creationId xmlns:a16="http://schemas.microsoft.com/office/drawing/2014/main" id="{3E5B0B52-EEB8-DF69-6EA6-AA77CD0FD069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3" name="Google Shape;294;p4">
              <a:extLst>
                <a:ext uri="{FF2B5EF4-FFF2-40B4-BE49-F238E27FC236}">
                  <a16:creationId xmlns:a16="http://schemas.microsoft.com/office/drawing/2014/main" id="{28811F7C-4BAA-37FB-EDFE-3F08CD825F0B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4" name="Google Shape;295;p4">
            <a:extLst>
              <a:ext uri="{FF2B5EF4-FFF2-40B4-BE49-F238E27FC236}">
                <a16:creationId xmlns:a16="http://schemas.microsoft.com/office/drawing/2014/main" id="{256BE876-AAC6-80D9-F205-2EC5059D2984}"/>
              </a:ext>
            </a:extLst>
          </p:cNvPr>
          <p:cNvSpPr txBox="1"/>
          <p:nvPr/>
        </p:nvSpPr>
        <p:spPr>
          <a:xfrm>
            <a:off x="1422787" y="3148048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5" name="Google Shape;296;p4">
            <a:extLst>
              <a:ext uri="{FF2B5EF4-FFF2-40B4-BE49-F238E27FC236}">
                <a16:creationId xmlns:a16="http://schemas.microsoft.com/office/drawing/2014/main" id="{C1399C75-8DFD-C85A-5017-00653D064ABB}"/>
              </a:ext>
            </a:extLst>
          </p:cNvPr>
          <p:cNvSpPr txBox="1"/>
          <p:nvPr/>
        </p:nvSpPr>
        <p:spPr>
          <a:xfrm>
            <a:off x="1422787" y="5162670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7F94D4-8330-52EE-C557-85C68631A573}"/>
              </a:ext>
            </a:extLst>
          </p:cNvPr>
          <p:cNvGrpSpPr/>
          <p:nvPr/>
        </p:nvGrpSpPr>
        <p:grpSpPr>
          <a:xfrm>
            <a:off x="7212712" y="766723"/>
            <a:ext cx="4744006" cy="5920425"/>
            <a:chOff x="6796019" y="766723"/>
            <a:chExt cx="4744006" cy="5920425"/>
          </a:xfrm>
        </p:grpSpPr>
        <p:sp>
          <p:nvSpPr>
            <p:cNvPr id="17" name="Google Shape;273;p4">
              <a:extLst>
                <a:ext uri="{FF2B5EF4-FFF2-40B4-BE49-F238E27FC236}">
                  <a16:creationId xmlns:a16="http://schemas.microsoft.com/office/drawing/2014/main" id="{8FF23636-3124-8F66-950F-A6A2BF08BE48}"/>
                </a:ext>
              </a:extLst>
            </p:cNvPr>
            <p:cNvSpPr/>
            <p:nvPr/>
          </p:nvSpPr>
          <p:spPr>
            <a:xfrm>
              <a:off x="7420396" y="5261655"/>
              <a:ext cx="1309070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8" name="Google Shape;274;p4">
              <a:extLst>
                <a:ext uri="{FF2B5EF4-FFF2-40B4-BE49-F238E27FC236}">
                  <a16:creationId xmlns:a16="http://schemas.microsoft.com/office/drawing/2014/main" id="{20B721B1-CA4D-42EA-6F0F-83CB1D012AB9}"/>
                </a:ext>
              </a:extLst>
            </p:cNvPr>
            <p:cNvSpPr/>
            <p:nvPr/>
          </p:nvSpPr>
          <p:spPr>
            <a:xfrm>
              <a:off x="7441713" y="1330260"/>
              <a:ext cx="1569694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9" name="Google Shape;275;p4">
              <a:extLst>
                <a:ext uri="{FF2B5EF4-FFF2-40B4-BE49-F238E27FC236}">
                  <a16:creationId xmlns:a16="http://schemas.microsoft.com/office/drawing/2014/main" id="{A06C4404-5C96-51A8-8130-E96C56567A70}"/>
                </a:ext>
              </a:extLst>
            </p:cNvPr>
            <p:cNvSpPr/>
            <p:nvPr/>
          </p:nvSpPr>
          <p:spPr>
            <a:xfrm>
              <a:off x="9434376" y="1309116"/>
              <a:ext cx="1569693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76;p4">
              <a:extLst>
                <a:ext uri="{FF2B5EF4-FFF2-40B4-BE49-F238E27FC236}">
                  <a16:creationId xmlns:a16="http://schemas.microsoft.com/office/drawing/2014/main" id="{9FFCE991-6BEE-5DAE-4266-8C0559C06D2E}"/>
                </a:ext>
              </a:extLst>
            </p:cNvPr>
            <p:cNvSpPr txBox="1"/>
            <p:nvPr/>
          </p:nvSpPr>
          <p:spPr>
            <a:xfrm>
              <a:off x="7413449" y="1395020"/>
              <a:ext cx="1598597" cy="1056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Open source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Synthetic 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Modelled data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1" name="Google Shape;277;p4">
              <a:extLst>
                <a:ext uri="{FF2B5EF4-FFF2-40B4-BE49-F238E27FC236}">
                  <a16:creationId xmlns:a16="http://schemas.microsoft.com/office/drawing/2014/main" id="{C9D05E1E-24EC-A78A-466A-F705732A71B4}"/>
                </a:ext>
              </a:extLst>
            </p:cNvPr>
            <p:cNvSpPr txBox="1"/>
            <p:nvPr/>
          </p:nvSpPr>
          <p:spPr>
            <a:xfrm>
              <a:off x="9419924" y="1398385"/>
              <a:ext cx="1598597" cy="1095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&amp;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Services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2" name="Google Shape;278;p4">
              <a:extLst>
                <a:ext uri="{FF2B5EF4-FFF2-40B4-BE49-F238E27FC236}">
                  <a16:creationId xmlns:a16="http://schemas.microsoft.com/office/drawing/2014/main" id="{522716C6-8DB1-F19C-091D-8DF9E0327448}"/>
                </a:ext>
              </a:extLst>
            </p:cNvPr>
            <p:cNvSpPr/>
            <p:nvPr/>
          </p:nvSpPr>
          <p:spPr>
            <a:xfrm>
              <a:off x="7874388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79;p4">
              <a:extLst>
                <a:ext uri="{FF2B5EF4-FFF2-40B4-BE49-F238E27FC236}">
                  <a16:creationId xmlns:a16="http://schemas.microsoft.com/office/drawing/2014/main" id="{7E9CE86B-D79F-BCE3-0040-DA70FE647698}"/>
                </a:ext>
              </a:extLst>
            </p:cNvPr>
            <p:cNvSpPr txBox="1"/>
            <p:nvPr/>
          </p:nvSpPr>
          <p:spPr>
            <a:xfrm>
              <a:off x="7255625" y="766723"/>
              <a:ext cx="3934592" cy="38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 dirty="0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Sandbox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4" name="Google Shape;280;p4">
              <a:extLst>
                <a:ext uri="{FF2B5EF4-FFF2-40B4-BE49-F238E27FC236}">
                  <a16:creationId xmlns:a16="http://schemas.microsoft.com/office/drawing/2014/main" id="{A8A522DA-C5A8-5B3F-EDE5-2A808ADD07C8}"/>
                </a:ext>
              </a:extLst>
            </p:cNvPr>
            <p:cNvSpPr txBox="1"/>
            <p:nvPr/>
          </p:nvSpPr>
          <p:spPr>
            <a:xfrm>
              <a:off x="6916016" y="4359963"/>
              <a:ext cx="4624009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Easy transition to protected 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5" name="Google Shape;281;p4">
              <a:extLst>
                <a:ext uri="{FF2B5EF4-FFF2-40B4-BE49-F238E27FC236}">
                  <a16:creationId xmlns:a16="http://schemas.microsoft.com/office/drawing/2014/main" id="{477F28AE-77E9-DCF0-7B35-921CABE16051}"/>
                </a:ext>
              </a:extLst>
            </p:cNvPr>
            <p:cNvSpPr/>
            <p:nvPr/>
          </p:nvSpPr>
          <p:spPr>
            <a:xfrm rot="-5400000">
              <a:off x="9088386" y="4445009"/>
              <a:ext cx="279270" cy="768901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6" name="Google Shape;282;p4">
              <a:extLst>
                <a:ext uri="{FF2B5EF4-FFF2-40B4-BE49-F238E27FC236}">
                  <a16:creationId xmlns:a16="http://schemas.microsoft.com/office/drawing/2014/main" id="{29A6709C-8752-C6F0-FF04-E2382CB57E88}"/>
                </a:ext>
              </a:extLst>
            </p:cNvPr>
            <p:cNvSpPr txBox="1"/>
            <p:nvPr/>
          </p:nvSpPr>
          <p:spPr>
            <a:xfrm rot="-5400000">
              <a:off x="6091078" y="5645784"/>
              <a:ext cx="1765210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“Strong”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7" name="Google Shape;283;p4">
              <a:extLst>
                <a:ext uri="{FF2B5EF4-FFF2-40B4-BE49-F238E27FC236}">
                  <a16:creationId xmlns:a16="http://schemas.microsoft.com/office/drawing/2014/main" id="{2ACFE4BB-B803-3A8F-3B9F-1B3D17900AB0}"/>
                </a:ext>
              </a:extLst>
            </p:cNvPr>
            <p:cNvSpPr txBox="1"/>
            <p:nvPr/>
          </p:nvSpPr>
          <p:spPr>
            <a:xfrm>
              <a:off x="10605035" y="5573559"/>
              <a:ext cx="325124" cy="407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…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8" name="Google Shape;284;p4">
              <a:extLst>
                <a:ext uri="{FF2B5EF4-FFF2-40B4-BE49-F238E27FC236}">
                  <a16:creationId xmlns:a16="http://schemas.microsoft.com/office/drawing/2014/main" id="{DDDF1B28-414A-D291-5EFD-B9BD3D1B343E}"/>
                </a:ext>
              </a:extLst>
            </p:cNvPr>
            <p:cNvSpPr txBox="1"/>
            <p:nvPr/>
          </p:nvSpPr>
          <p:spPr>
            <a:xfrm rot="-5400000">
              <a:off x="6139153" y="2452720"/>
              <a:ext cx="1669060" cy="355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“Weak”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9" name="Google Shape;285;p4">
              <a:extLst>
                <a:ext uri="{FF2B5EF4-FFF2-40B4-BE49-F238E27FC236}">
                  <a16:creationId xmlns:a16="http://schemas.microsoft.com/office/drawing/2014/main" id="{FD9484D2-C32A-2D9E-7521-B836943B3671}"/>
                </a:ext>
              </a:extLst>
            </p:cNvPr>
            <p:cNvSpPr/>
            <p:nvPr/>
          </p:nvSpPr>
          <p:spPr>
            <a:xfrm>
              <a:off x="8687814" y="2632030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86;p4">
              <a:extLst>
                <a:ext uri="{FF2B5EF4-FFF2-40B4-BE49-F238E27FC236}">
                  <a16:creationId xmlns:a16="http://schemas.microsoft.com/office/drawing/2014/main" id="{F775E541-CDB8-AD57-03AF-B044D300B726}"/>
                </a:ext>
              </a:extLst>
            </p:cNvPr>
            <p:cNvSpPr/>
            <p:nvPr/>
          </p:nvSpPr>
          <p:spPr>
            <a:xfrm>
              <a:off x="10393630" y="2620511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87;p4">
              <a:extLst>
                <a:ext uri="{FF2B5EF4-FFF2-40B4-BE49-F238E27FC236}">
                  <a16:creationId xmlns:a16="http://schemas.microsoft.com/office/drawing/2014/main" id="{189C5590-118B-51C1-ACB8-1FB9F50436E8}"/>
                </a:ext>
              </a:extLst>
            </p:cNvPr>
            <p:cNvSpPr/>
            <p:nvPr/>
          </p:nvSpPr>
          <p:spPr>
            <a:xfrm>
              <a:off x="9540722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2" name="Google Shape;288;p4">
              <a:extLst>
                <a:ext uri="{FF2B5EF4-FFF2-40B4-BE49-F238E27FC236}">
                  <a16:creationId xmlns:a16="http://schemas.microsoft.com/office/drawing/2014/main" id="{F03E8DF0-98C3-AB83-2066-ACE6DBB42862}"/>
                </a:ext>
              </a:extLst>
            </p:cNvPr>
            <p:cNvSpPr/>
            <p:nvPr/>
          </p:nvSpPr>
          <p:spPr>
            <a:xfrm rot="-5400000">
              <a:off x="9106806" y="2060534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3" name="Google Shape;289;p4">
              <a:extLst>
                <a:ext uri="{FF2B5EF4-FFF2-40B4-BE49-F238E27FC236}">
                  <a16:creationId xmlns:a16="http://schemas.microsoft.com/office/drawing/2014/main" id="{1952BCE2-71EE-006D-27DF-67ADB6B4C7F4}"/>
                </a:ext>
              </a:extLst>
            </p:cNvPr>
            <p:cNvSpPr/>
            <p:nvPr/>
          </p:nvSpPr>
          <p:spPr>
            <a:xfrm rot="-5400000">
              <a:off x="9106806" y="1492428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cxnSp>
          <p:nvCxnSpPr>
            <p:cNvPr id="34" name="Google Shape;290;p4">
              <a:extLst>
                <a:ext uri="{FF2B5EF4-FFF2-40B4-BE49-F238E27FC236}">
                  <a16:creationId xmlns:a16="http://schemas.microsoft.com/office/drawing/2014/main" id="{7BE875DF-870D-4DB3-58E0-F5F7FD021D0F}"/>
                </a:ext>
              </a:extLst>
            </p:cNvPr>
            <p:cNvCxnSpPr/>
            <p:nvPr/>
          </p:nvCxnSpPr>
          <p:spPr>
            <a:xfrm rot="10800000" flipH="1">
              <a:off x="8126647" y="5991066"/>
              <a:ext cx="1" cy="309265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5" name="Google Shape;297;p4">
              <a:extLst>
                <a:ext uri="{FF2B5EF4-FFF2-40B4-BE49-F238E27FC236}">
                  <a16:creationId xmlns:a16="http://schemas.microsoft.com/office/drawing/2014/main" id="{FB61CA33-DBAC-02A1-3DAF-394B33848103}"/>
                </a:ext>
              </a:extLst>
            </p:cNvPr>
            <p:cNvSpPr/>
            <p:nvPr/>
          </p:nvSpPr>
          <p:spPr>
            <a:xfrm>
              <a:off x="8672484" y="3056299"/>
              <a:ext cx="1163191" cy="520298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6" name="Google Shape;298;p4">
              <a:extLst>
                <a:ext uri="{FF2B5EF4-FFF2-40B4-BE49-F238E27FC236}">
                  <a16:creationId xmlns:a16="http://schemas.microsoft.com/office/drawing/2014/main" id="{11E64263-A1D6-2C1D-C007-46CC49323E5F}"/>
                </a:ext>
              </a:extLst>
            </p:cNvPr>
            <p:cNvSpPr/>
            <p:nvPr/>
          </p:nvSpPr>
          <p:spPr>
            <a:xfrm>
              <a:off x="7401972" y="3598324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99;p4">
              <a:extLst>
                <a:ext uri="{FF2B5EF4-FFF2-40B4-BE49-F238E27FC236}">
                  <a16:creationId xmlns:a16="http://schemas.microsoft.com/office/drawing/2014/main" id="{94311DD8-28B7-C150-9645-C0A70D72B79D}"/>
                </a:ext>
              </a:extLst>
            </p:cNvPr>
            <p:cNvSpPr/>
            <p:nvPr/>
          </p:nvSpPr>
          <p:spPr>
            <a:xfrm>
              <a:off x="7401972" y="3064091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5638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300;p4">
              <a:extLst>
                <a:ext uri="{FF2B5EF4-FFF2-40B4-BE49-F238E27FC236}">
                  <a16:creationId xmlns:a16="http://schemas.microsoft.com/office/drawing/2014/main" id="{827EF860-F7BF-AC2C-2278-3E6A358A1592}"/>
                </a:ext>
              </a:extLst>
            </p:cNvPr>
            <p:cNvSpPr/>
            <p:nvPr/>
          </p:nvSpPr>
          <p:spPr>
            <a:xfrm>
              <a:off x="9942996" y="3045950"/>
              <a:ext cx="1163192" cy="520298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301;p4">
              <a:extLst>
                <a:ext uri="{FF2B5EF4-FFF2-40B4-BE49-F238E27FC236}">
                  <a16:creationId xmlns:a16="http://schemas.microsoft.com/office/drawing/2014/main" id="{E4911B31-2BF2-3F23-19D6-C40FE54E8A27}"/>
                </a:ext>
              </a:extLst>
            </p:cNvPr>
            <p:cNvSpPr/>
            <p:nvPr/>
          </p:nvSpPr>
          <p:spPr>
            <a:xfrm>
              <a:off x="8672484" y="3604176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B6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302;p4">
              <a:extLst>
                <a:ext uri="{FF2B5EF4-FFF2-40B4-BE49-F238E27FC236}">
                  <a16:creationId xmlns:a16="http://schemas.microsoft.com/office/drawing/2014/main" id="{A140C4FD-3D86-9EE5-35A4-54F1088326A4}"/>
                </a:ext>
              </a:extLst>
            </p:cNvPr>
            <p:cNvSpPr/>
            <p:nvPr/>
          </p:nvSpPr>
          <p:spPr>
            <a:xfrm>
              <a:off x="9942996" y="3590578"/>
              <a:ext cx="1163192" cy="520299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3" name="Google Shape;303;p4">
              <a:extLst>
                <a:ext uri="{FF2B5EF4-FFF2-40B4-BE49-F238E27FC236}">
                  <a16:creationId xmlns:a16="http://schemas.microsoft.com/office/drawing/2014/main" id="{0D6326B8-6106-59D1-8D2F-8FE63B9E489D}"/>
                </a:ext>
              </a:extLst>
            </p:cNvPr>
            <p:cNvSpPr txBox="1"/>
            <p:nvPr/>
          </p:nvSpPr>
          <p:spPr>
            <a:xfrm>
              <a:off x="7465776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1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4" name="Google Shape;304;p4">
              <a:extLst>
                <a:ext uri="{FF2B5EF4-FFF2-40B4-BE49-F238E27FC236}">
                  <a16:creationId xmlns:a16="http://schemas.microsoft.com/office/drawing/2014/main" id="{D2DD277E-8747-38E0-D4E7-F3E033FE8A71}"/>
                </a:ext>
              </a:extLst>
            </p:cNvPr>
            <p:cNvSpPr txBox="1"/>
            <p:nvPr/>
          </p:nvSpPr>
          <p:spPr>
            <a:xfrm>
              <a:off x="8736288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2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5" name="Google Shape;305;p4">
              <a:extLst>
                <a:ext uri="{FF2B5EF4-FFF2-40B4-BE49-F238E27FC236}">
                  <a16:creationId xmlns:a16="http://schemas.microsoft.com/office/drawing/2014/main" id="{60E5A8B8-D34E-7334-66F5-67B314BF1B3E}"/>
                </a:ext>
              </a:extLst>
            </p:cNvPr>
            <p:cNvSpPr txBox="1"/>
            <p:nvPr/>
          </p:nvSpPr>
          <p:spPr>
            <a:xfrm>
              <a:off x="10001992" y="307527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3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6" name="Google Shape;306;p4">
              <a:extLst>
                <a:ext uri="{FF2B5EF4-FFF2-40B4-BE49-F238E27FC236}">
                  <a16:creationId xmlns:a16="http://schemas.microsoft.com/office/drawing/2014/main" id="{11F09C74-9D47-0F97-3843-27FD2A95FD8C}"/>
                </a:ext>
              </a:extLst>
            </p:cNvPr>
            <p:cNvSpPr txBox="1"/>
            <p:nvPr/>
          </p:nvSpPr>
          <p:spPr>
            <a:xfrm>
              <a:off x="10006801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N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7" name="Google Shape;307;p4">
              <a:extLst>
                <a:ext uri="{FF2B5EF4-FFF2-40B4-BE49-F238E27FC236}">
                  <a16:creationId xmlns:a16="http://schemas.microsoft.com/office/drawing/2014/main" id="{C32893BB-1A96-5526-0F7F-6AAEDC9BFC89}"/>
                </a:ext>
              </a:extLst>
            </p:cNvPr>
            <p:cNvSpPr txBox="1"/>
            <p:nvPr/>
          </p:nvSpPr>
          <p:spPr>
            <a:xfrm>
              <a:off x="8736288" y="363495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5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8" name="Google Shape;308;p4">
              <a:extLst>
                <a:ext uri="{FF2B5EF4-FFF2-40B4-BE49-F238E27FC236}">
                  <a16:creationId xmlns:a16="http://schemas.microsoft.com/office/drawing/2014/main" id="{C9EB37E7-959A-64EE-2673-EE5A6C885251}"/>
                </a:ext>
              </a:extLst>
            </p:cNvPr>
            <p:cNvSpPr txBox="1"/>
            <p:nvPr/>
          </p:nvSpPr>
          <p:spPr>
            <a:xfrm>
              <a:off x="7465776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4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9" name="Google Shape;309;p4">
              <a:extLst>
                <a:ext uri="{FF2B5EF4-FFF2-40B4-BE49-F238E27FC236}">
                  <a16:creationId xmlns:a16="http://schemas.microsoft.com/office/drawing/2014/main" id="{E01E5F3B-4F65-FABD-A0EB-45249D3C946E}"/>
                </a:ext>
              </a:extLst>
            </p:cNvPr>
            <p:cNvSpPr/>
            <p:nvPr/>
          </p:nvSpPr>
          <p:spPr>
            <a:xfrm>
              <a:off x="7206274" y="1140723"/>
              <a:ext cx="4043653" cy="3175320"/>
            </a:xfrm>
            <a:prstGeom prst="roundRect">
              <a:avLst>
                <a:gd name="adj" fmla="val 14555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0" name="Google Shape;310;p4">
              <a:extLst>
                <a:ext uri="{FF2B5EF4-FFF2-40B4-BE49-F238E27FC236}">
                  <a16:creationId xmlns:a16="http://schemas.microsoft.com/office/drawing/2014/main" id="{75A4A57C-B59C-5EDB-6A5F-B7DADAFF5BA5}"/>
                </a:ext>
              </a:extLst>
            </p:cNvPr>
            <p:cNvSpPr/>
            <p:nvPr/>
          </p:nvSpPr>
          <p:spPr>
            <a:xfrm>
              <a:off x="7441619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1" name="Google Shape;311;p4">
              <a:extLst>
                <a:ext uri="{FF2B5EF4-FFF2-40B4-BE49-F238E27FC236}">
                  <a16:creationId xmlns:a16="http://schemas.microsoft.com/office/drawing/2014/main" id="{5FBEEE74-54C8-155E-9CDD-936571ADD474}"/>
                </a:ext>
              </a:extLst>
            </p:cNvPr>
            <p:cNvSpPr/>
            <p:nvPr/>
          </p:nvSpPr>
          <p:spPr>
            <a:xfrm>
              <a:off x="8076152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2" name="Google Shape;312;p4">
              <a:extLst>
                <a:ext uri="{FF2B5EF4-FFF2-40B4-BE49-F238E27FC236}">
                  <a16:creationId xmlns:a16="http://schemas.microsoft.com/office/drawing/2014/main" id="{95F1D414-1A05-B39F-F40A-4EE05BC4338E}"/>
                </a:ext>
              </a:extLst>
            </p:cNvPr>
            <p:cNvSpPr txBox="1"/>
            <p:nvPr/>
          </p:nvSpPr>
          <p:spPr>
            <a:xfrm>
              <a:off x="8112305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3" name="Google Shape;313;p4">
              <a:extLst>
                <a:ext uri="{FF2B5EF4-FFF2-40B4-BE49-F238E27FC236}">
                  <a16:creationId xmlns:a16="http://schemas.microsoft.com/office/drawing/2014/main" id="{99AFC579-341D-3D33-1003-6AD9F33A6DB6}"/>
                </a:ext>
              </a:extLst>
            </p:cNvPr>
            <p:cNvSpPr txBox="1"/>
            <p:nvPr/>
          </p:nvSpPr>
          <p:spPr>
            <a:xfrm>
              <a:off x="7483414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4" name="Google Shape;314;p4">
              <a:extLst>
                <a:ext uri="{FF2B5EF4-FFF2-40B4-BE49-F238E27FC236}">
                  <a16:creationId xmlns:a16="http://schemas.microsoft.com/office/drawing/2014/main" id="{2D7FE2E8-E203-2C81-25B5-37CD5A475CF5}"/>
                </a:ext>
              </a:extLst>
            </p:cNvPr>
            <p:cNvSpPr txBox="1"/>
            <p:nvPr/>
          </p:nvSpPr>
          <p:spPr>
            <a:xfrm>
              <a:off x="7442032" y="5362906"/>
              <a:ext cx="1246513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X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5" name="Google Shape;315;p4">
              <a:extLst>
                <a:ext uri="{FF2B5EF4-FFF2-40B4-BE49-F238E27FC236}">
                  <a16:creationId xmlns:a16="http://schemas.microsoft.com/office/drawing/2014/main" id="{1C17A141-9CC3-CB6A-A339-165D6F307559}"/>
                </a:ext>
              </a:extLst>
            </p:cNvPr>
            <p:cNvSpPr/>
            <p:nvPr/>
          </p:nvSpPr>
          <p:spPr>
            <a:xfrm>
              <a:off x="9036529" y="5261655"/>
              <a:ext cx="1309069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6" name="Google Shape;316;p4">
              <a:extLst>
                <a:ext uri="{FF2B5EF4-FFF2-40B4-BE49-F238E27FC236}">
                  <a16:creationId xmlns:a16="http://schemas.microsoft.com/office/drawing/2014/main" id="{574A97EB-C076-3FEE-309F-7875ED6113A0}"/>
                </a:ext>
              </a:extLst>
            </p:cNvPr>
            <p:cNvSpPr/>
            <p:nvPr/>
          </p:nvSpPr>
          <p:spPr>
            <a:xfrm>
              <a:off x="9057751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7" name="Google Shape;317;p4">
              <a:extLst>
                <a:ext uri="{FF2B5EF4-FFF2-40B4-BE49-F238E27FC236}">
                  <a16:creationId xmlns:a16="http://schemas.microsoft.com/office/drawing/2014/main" id="{3CA76F81-FA51-1E3C-6337-CA8FC6A0BC5A}"/>
                </a:ext>
              </a:extLst>
            </p:cNvPr>
            <p:cNvSpPr/>
            <p:nvPr/>
          </p:nvSpPr>
          <p:spPr>
            <a:xfrm>
              <a:off x="9692285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8" name="Google Shape;318;p4">
              <a:extLst>
                <a:ext uri="{FF2B5EF4-FFF2-40B4-BE49-F238E27FC236}">
                  <a16:creationId xmlns:a16="http://schemas.microsoft.com/office/drawing/2014/main" id="{1A0A8803-3F28-1101-C133-E0AFD5C073E6}"/>
                </a:ext>
              </a:extLst>
            </p:cNvPr>
            <p:cNvSpPr txBox="1"/>
            <p:nvPr/>
          </p:nvSpPr>
          <p:spPr>
            <a:xfrm>
              <a:off x="9728437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9" name="Google Shape;319;p4">
              <a:extLst>
                <a:ext uri="{FF2B5EF4-FFF2-40B4-BE49-F238E27FC236}">
                  <a16:creationId xmlns:a16="http://schemas.microsoft.com/office/drawing/2014/main" id="{C075EE23-E507-2EBA-854A-6AE4F6A9DDE5}"/>
                </a:ext>
              </a:extLst>
            </p:cNvPr>
            <p:cNvSpPr txBox="1"/>
            <p:nvPr/>
          </p:nvSpPr>
          <p:spPr>
            <a:xfrm>
              <a:off x="9099546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0" name="Google Shape;320;p4">
              <a:extLst>
                <a:ext uri="{FF2B5EF4-FFF2-40B4-BE49-F238E27FC236}">
                  <a16:creationId xmlns:a16="http://schemas.microsoft.com/office/drawing/2014/main" id="{8B37519B-16CC-D6AD-D04F-33AF7310D496}"/>
                </a:ext>
              </a:extLst>
            </p:cNvPr>
            <p:cNvSpPr txBox="1"/>
            <p:nvPr/>
          </p:nvSpPr>
          <p:spPr>
            <a:xfrm>
              <a:off x="9058164" y="5362906"/>
              <a:ext cx="1246514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Y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2" name="Google Shape;321;p4">
              <a:extLst>
                <a:ext uri="{FF2B5EF4-FFF2-40B4-BE49-F238E27FC236}">
                  <a16:creationId xmlns:a16="http://schemas.microsoft.com/office/drawing/2014/main" id="{447E3D41-302A-7B02-B976-831222D7FE14}"/>
                </a:ext>
              </a:extLst>
            </p:cNvPr>
            <p:cNvSpPr/>
            <p:nvPr/>
          </p:nvSpPr>
          <p:spPr>
            <a:xfrm>
              <a:off x="7201094" y="5061708"/>
              <a:ext cx="4043653" cy="1485670"/>
            </a:xfrm>
            <a:prstGeom prst="roundRect">
              <a:avLst>
                <a:gd name="adj" fmla="val 31108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15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B01AB6-1DAD-59E0-5579-CD2327F0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b="18749"/>
          <a:stretch/>
        </p:blipFill>
        <p:spPr>
          <a:xfrm>
            <a:off x="6808541" y="4546097"/>
            <a:ext cx="3073699" cy="19504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7985D2-AA42-2CB2-C54B-A430C1C2213F}"/>
              </a:ext>
            </a:extLst>
          </p:cNvPr>
          <p:cNvGrpSpPr/>
          <p:nvPr/>
        </p:nvGrpSpPr>
        <p:grpSpPr>
          <a:xfrm>
            <a:off x="6175618" y="1376025"/>
            <a:ext cx="3254027" cy="1015622"/>
            <a:chOff x="531345" y="5154393"/>
            <a:chExt cx="5152161" cy="1608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E58A43-6FA4-F9FE-6678-442B09D50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45" y="5154393"/>
              <a:ext cx="1540107" cy="160805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9B32B2-1C29-C0F4-3ECC-7AE2F63B0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75" b="10990"/>
            <a:stretch/>
          </p:blipFill>
          <p:spPr>
            <a:xfrm>
              <a:off x="2064006" y="5154393"/>
              <a:ext cx="3619500" cy="16080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647F99-6ADF-029C-C97F-E7F6C91D789D}"/>
              </a:ext>
            </a:extLst>
          </p:cNvPr>
          <p:cNvGrpSpPr/>
          <p:nvPr/>
        </p:nvGrpSpPr>
        <p:grpSpPr>
          <a:xfrm>
            <a:off x="9334539" y="2178561"/>
            <a:ext cx="2566962" cy="2566962"/>
            <a:chOff x="2615171" y="4901580"/>
            <a:chExt cx="1837380" cy="18373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E9DD42-7451-3BAA-462B-DDD3D757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171" y="4901580"/>
              <a:ext cx="1837380" cy="1837380"/>
            </a:xfrm>
            <a:prstGeom prst="rect">
              <a:avLst/>
            </a:prstGeom>
          </p:spPr>
        </p:pic>
        <p:sp>
          <p:nvSpPr>
            <p:cNvPr id="45" name="Google Shape;176;p1">
              <a:extLst>
                <a:ext uri="{FF2B5EF4-FFF2-40B4-BE49-F238E27FC236}">
                  <a16:creationId xmlns:a16="http://schemas.microsoft.com/office/drawing/2014/main" id="{CE804B59-5E9C-15C3-AB82-2807ED9BCE65}"/>
                </a:ext>
              </a:extLst>
            </p:cNvPr>
            <p:cNvSpPr/>
            <p:nvPr/>
          </p:nvSpPr>
          <p:spPr>
            <a:xfrm>
              <a:off x="2797947" y="5077587"/>
              <a:ext cx="1051386" cy="44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National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Health Data Science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Sandbox</a:t>
              </a:r>
              <a:endParaRPr dirty="0">
                <a:solidFill>
                  <a:srgbClr val="4266A2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8" name="Google Shape;270;p4">
            <a:extLst>
              <a:ext uri="{FF2B5EF4-FFF2-40B4-BE49-F238E27FC236}">
                <a16:creationId xmlns:a16="http://schemas.microsoft.com/office/drawing/2014/main" id="{3A78363B-0697-B9C1-FC56-E29B43B753C0}"/>
              </a:ext>
            </a:extLst>
          </p:cNvPr>
          <p:cNvGrpSpPr/>
          <p:nvPr/>
        </p:nvGrpSpPr>
        <p:grpSpPr>
          <a:xfrm>
            <a:off x="738278" y="4960932"/>
            <a:ext cx="5686246" cy="1217834"/>
            <a:chOff x="-1" y="0"/>
            <a:chExt cx="5686245" cy="1217832"/>
          </a:xfrm>
        </p:grpSpPr>
        <p:sp>
          <p:nvSpPr>
            <p:cNvPr id="49" name="Google Shape;271;p4">
              <a:extLst>
                <a:ext uri="{FF2B5EF4-FFF2-40B4-BE49-F238E27FC236}">
                  <a16:creationId xmlns:a16="http://schemas.microsoft.com/office/drawing/2014/main" id="{178773F1-D481-F5C0-1ACB-91DC0736494E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0" name="Google Shape;272;p4">
              <a:extLst>
                <a:ext uri="{FF2B5EF4-FFF2-40B4-BE49-F238E27FC236}">
                  <a16:creationId xmlns:a16="http://schemas.microsoft.com/office/drawing/2014/main" id="{767B4371-559B-FB60-46B5-CDC8586E11CC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grpSp>
        <p:nvGrpSpPr>
          <p:cNvPr id="51" name="Google Shape;292;p4">
            <a:extLst>
              <a:ext uri="{FF2B5EF4-FFF2-40B4-BE49-F238E27FC236}">
                <a16:creationId xmlns:a16="http://schemas.microsoft.com/office/drawing/2014/main" id="{EEF896C5-5CEA-58C8-5B3B-194F80E4529A}"/>
              </a:ext>
            </a:extLst>
          </p:cNvPr>
          <p:cNvGrpSpPr/>
          <p:nvPr/>
        </p:nvGrpSpPr>
        <p:grpSpPr>
          <a:xfrm>
            <a:off x="738278" y="2942382"/>
            <a:ext cx="5686246" cy="1217834"/>
            <a:chOff x="-1" y="0"/>
            <a:chExt cx="5686245" cy="1217832"/>
          </a:xfrm>
        </p:grpSpPr>
        <p:sp>
          <p:nvSpPr>
            <p:cNvPr id="52" name="Google Shape;293;p4">
              <a:extLst>
                <a:ext uri="{FF2B5EF4-FFF2-40B4-BE49-F238E27FC236}">
                  <a16:creationId xmlns:a16="http://schemas.microsoft.com/office/drawing/2014/main" id="{1544CD86-EEDB-570F-F3CE-36A23F285BD8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94;p4">
              <a:extLst>
                <a:ext uri="{FF2B5EF4-FFF2-40B4-BE49-F238E27FC236}">
                  <a16:creationId xmlns:a16="http://schemas.microsoft.com/office/drawing/2014/main" id="{821218D4-0157-D981-61AE-D87E11644693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4" name="Google Shape;295;p4">
            <a:extLst>
              <a:ext uri="{FF2B5EF4-FFF2-40B4-BE49-F238E27FC236}">
                <a16:creationId xmlns:a16="http://schemas.microsoft.com/office/drawing/2014/main" id="{0AE7F662-DF16-86ED-A961-E555266EE822}"/>
              </a:ext>
            </a:extLst>
          </p:cNvPr>
          <p:cNvSpPr txBox="1"/>
          <p:nvPr/>
        </p:nvSpPr>
        <p:spPr>
          <a:xfrm>
            <a:off x="1379746" y="3054696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5" name="Google Shape;296;p4">
            <a:extLst>
              <a:ext uri="{FF2B5EF4-FFF2-40B4-BE49-F238E27FC236}">
                <a16:creationId xmlns:a16="http://schemas.microsoft.com/office/drawing/2014/main" id="{55C79F73-3F6D-DC92-EADB-1F94C8A0BF88}"/>
              </a:ext>
            </a:extLst>
          </p:cNvPr>
          <p:cNvSpPr txBox="1"/>
          <p:nvPr/>
        </p:nvSpPr>
        <p:spPr>
          <a:xfrm>
            <a:off x="1379746" y="5069318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6" name="Google Shape;291;p4">
            <a:extLst>
              <a:ext uri="{FF2B5EF4-FFF2-40B4-BE49-F238E27FC236}">
                <a16:creationId xmlns:a16="http://schemas.microsoft.com/office/drawing/2014/main" id="{EA2352AE-747A-3AA7-00C1-53E36A149ABE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6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D27297-73C8-5D12-033E-12F83603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99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3200" b="1" dirty="0">
                <a:latin typeface="Trebuchet MS" panose="020B070302020209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Acknowledgements</a:t>
            </a:r>
            <a:endParaRPr lang="en-GB" sz="3200" b="1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r>
              <a:rPr lang="en-DK" dirty="0"/>
              <a:t>Hugo Tavares – Bioinformatics Training Facility, University of Cambridge</a:t>
            </a:r>
          </a:p>
          <a:p>
            <a:endParaRPr lang="en-DK" dirty="0"/>
          </a:p>
          <a:p>
            <a:r>
              <a:rPr lang="en-DK" dirty="0"/>
              <a:t>Harvard Chan Bioinformatics Core (HBC), Harvard University</a:t>
            </a:r>
          </a:p>
          <a:p>
            <a:endParaRPr lang="en-DK" dirty="0"/>
          </a:p>
          <a:p>
            <a:r>
              <a:rPr lang="en-DK"/>
              <a:t>Samuele Soraggi </a:t>
            </a:r>
            <a:r>
              <a:rPr lang="en-DK" dirty="0"/>
              <a:t>– Sandbox team</a:t>
            </a:r>
            <a:r>
              <a:rPr lang="en-DK"/>
              <a:t>, University </a:t>
            </a:r>
            <a:r>
              <a:rPr lang="en-DK" dirty="0"/>
              <a:t>of Aarhus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1028" name="Picture 4" descr="Harvard Logo, Harvard Symbol Meaning, History and Evolution">
            <a:extLst>
              <a:ext uri="{FF2B5EF4-FFF2-40B4-BE49-F238E27FC236}">
                <a16:creationId xmlns:a16="http://schemas.microsoft.com/office/drawing/2014/main" id="{18A2C8C1-3530-80C3-BD69-5A142B9D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4" y="5178340"/>
            <a:ext cx="1451264" cy="12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mbridge University - YouTube">
            <a:extLst>
              <a:ext uri="{FF2B5EF4-FFF2-40B4-BE49-F238E27FC236}">
                <a16:creationId xmlns:a16="http://schemas.microsoft.com/office/drawing/2014/main" id="{A92493F1-5828-4A5D-9211-C537861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16" y="4938587"/>
            <a:ext cx="1639995" cy="16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arhus University Logo">
            <a:extLst>
              <a:ext uri="{FF2B5EF4-FFF2-40B4-BE49-F238E27FC236}">
                <a16:creationId xmlns:a16="http://schemas.microsoft.com/office/drawing/2014/main" id="{0724C832-3061-74B7-B97D-F39E3725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0" y="4938587"/>
            <a:ext cx="1959436" cy="146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 and goals</a:t>
            </a:r>
          </a:p>
          <a:p>
            <a:pPr marL="0" indent="0" fontAlgn="base">
              <a:buNone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Help and train researchers 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at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Panum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to be able to analyse their own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data.</a:t>
            </a:r>
          </a:p>
          <a:p>
            <a:pPr marL="0" indent="0" fontAlgn="base">
              <a:buNone/>
            </a:pP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indent="0" fontAlgn="base">
              <a:buNone/>
            </a:pP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 will show you how to approach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data: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Normalize your data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Explore PCAs and heatmaps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 Differential Expressed genes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Annotation of your results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1080</Words>
  <Application>Microsoft Office PowerPoint</Application>
  <PresentationFormat>Widescreen</PresentationFormat>
  <Paragraphs>321</Paragraphs>
  <Slides>33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Introduction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199</cp:revision>
  <dcterms:created xsi:type="dcterms:W3CDTF">2021-05-13T13:56:47Z</dcterms:created>
  <dcterms:modified xsi:type="dcterms:W3CDTF">2023-01-02T17:00:09Z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2023-01-02T16:54:03Z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832a9a1a-8b69-4bf8-a4af-b7d1ac5c027e</vt:lpwstr>
  </property>
  <property fmtid="{D5CDD505-2E9C-101B-9397-08002B2CF9AE}" pid="8" name="MSIP_Label_6a2630e2-1ac5-455e-8217-0156b1936a76_ContentBits">
    <vt:lpwstr>0</vt:lpwstr>
  </property>
</Properties>
</file>